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101_87BF26BF.xml" ContentType="application/vnd.ms-powerpoint.comment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04_701F7C67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05D82C-86E8-22A2-754B-5119454E3248}" name="Syed Yaseer Rahman" initials="SR" userId="S::40455377@ads.qub.ac.uk::a4c6b458-abbd-4dec-b3b3-cf98ac4d6cad" providerId="AD"/>
  <p188:author id="{AA4161A2-1A97-931B-9300-65D5D63A5E0F}" name="Syed Yaseer Rahman" initials="SR" userId="0a834c1177c452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5C9"/>
    <a:srgbClr val="FFFFFF"/>
    <a:srgbClr val="93B592"/>
    <a:srgbClr val="527888"/>
    <a:srgbClr val="CEC0B3"/>
    <a:srgbClr val="0F3A18"/>
    <a:srgbClr val="560411"/>
    <a:srgbClr val="7F7F7F"/>
    <a:srgbClr val="FEDA86"/>
    <a:srgbClr val="20B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Chart </a:t>
            </a:r>
            <a:r>
              <a: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Global Gaming Revenue</a:t>
            </a:r>
            <a:r>
              <a:rPr lang="en-IN" sz="1050" baseline="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 by Platform ($B)</a:t>
            </a:r>
            <a:endParaRPr lang="en-IN" sz="1050" dirty="0">
              <a:latin typeface="Catamaran Medium" panose="00000600000000000000" pitchFamily="2" charset="0"/>
              <a:cs typeface="Catamaran Medium" panose="00000600000000000000" pitchFamily="2" charset="0"/>
            </a:endParaRPr>
          </a:p>
        </c:rich>
      </c:tx>
      <c:layout>
        <c:manualLayout>
          <c:xMode val="edge"/>
          <c:yMode val="edge"/>
          <c:x val="3.8982210645000736E-3"/>
          <c:y val="3.4023598625125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7.30703631932412E-2"/>
          <c:y val="8.3595388448842581E-2"/>
          <c:w val="0.92536614851281596"/>
          <c:h val="0.756589284015140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Mobile </c:v>
                </c:pt>
              </c:strCache>
            </c:strRef>
          </c:tx>
          <c:spPr>
            <a:solidFill>
              <a:srgbClr val="0F3A1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64</c:v>
                </c:pt>
                <c:pt idx="1">
                  <c:v>75</c:v>
                </c:pt>
                <c:pt idx="2">
                  <c:v>85</c:v>
                </c:pt>
                <c:pt idx="3">
                  <c:v>107</c:v>
                </c:pt>
                <c:pt idx="4">
                  <c:v>114</c:v>
                </c:pt>
                <c:pt idx="5">
                  <c:v>107</c:v>
                </c:pt>
                <c:pt idx="6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53-409A-8EA7-B313AA4614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Console</c:v>
                </c:pt>
              </c:strCache>
            </c:strRef>
          </c:tx>
          <c:spPr>
            <a:solidFill>
              <a:srgbClr val="B4D5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29</c:v>
                </c:pt>
                <c:pt idx="1">
                  <c:v>34</c:v>
                </c:pt>
                <c:pt idx="2">
                  <c:v>34</c:v>
                </c:pt>
                <c:pt idx="3">
                  <c:v>43</c:v>
                </c:pt>
                <c:pt idx="4">
                  <c:v>44</c:v>
                </c:pt>
                <c:pt idx="5">
                  <c:v>41</c:v>
                </c:pt>
                <c:pt idx="6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53-409A-8EA7-B313AA4614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rgbClr val="20BF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33</c:v>
                </c:pt>
                <c:pt idx="1">
                  <c:v>33</c:v>
                </c:pt>
                <c:pt idx="2">
                  <c:v>32</c:v>
                </c:pt>
                <c:pt idx="3">
                  <c:v>33</c:v>
                </c:pt>
                <c:pt idx="4">
                  <c:v>36</c:v>
                </c:pt>
                <c:pt idx="5">
                  <c:v>36</c:v>
                </c:pt>
                <c:pt idx="6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53-409A-8EA7-B313AA4614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Cloud and VR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53-409A-8EA7-B313AA46149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Ads in Mobile</c:v>
                </c:pt>
              </c:strCache>
            </c:strRef>
          </c:tx>
          <c:spPr>
            <a:solidFill>
              <a:srgbClr val="CEC0B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5957588925215787E-2"/>
                      <c:h val="9.23762655037995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B53-409A-8EA7-B313AA4614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6</c:v>
                </c:pt>
                <c:pt idx="1">
                  <c:v>9</c:v>
                </c:pt>
                <c:pt idx="2">
                  <c:v>11</c:v>
                </c:pt>
                <c:pt idx="3">
                  <c:v>13</c:v>
                </c:pt>
                <c:pt idx="4">
                  <c:v>17</c:v>
                </c:pt>
                <c:pt idx="5">
                  <c:v>20</c:v>
                </c:pt>
                <c:pt idx="6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53-409A-8EA7-B313AA46149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24163424"/>
        <c:axId val="624147104"/>
      </c:barChart>
      <c:catAx>
        <c:axId val="624163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147104"/>
        <c:crosses val="autoZero"/>
        <c:auto val="1"/>
        <c:lblAlgn val="ctr"/>
        <c:lblOffset val="100"/>
        <c:noMultiLvlLbl val="0"/>
      </c:catAx>
      <c:valAx>
        <c:axId val="6241471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16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bg1"/>
                </a:solidFill>
                <a:latin typeface="Catamaran" panose="00000500000000000000" pitchFamily="2" charset="0"/>
                <a:ea typeface="+mn-ea"/>
                <a:cs typeface="Catamaran SemiBold" panose="00000700000000000000" pitchFamily="2" charset="0"/>
              </a:defRPr>
            </a:pPr>
            <a:r>
              <a:rPr lang="en-IN"/>
              <a:t>EBIT Margin vs Pipeline Spend Overlay</a:t>
            </a:r>
          </a:p>
        </c:rich>
      </c:tx>
      <c:layout>
        <c:manualLayout>
          <c:xMode val="edge"/>
          <c:yMode val="edge"/>
          <c:x val="0.24613853911143913"/>
          <c:y val="8.72490932252738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bg1"/>
              </a:solidFill>
              <a:latin typeface="Catamaran" panose="00000500000000000000" pitchFamily="2" charset="0"/>
              <a:ea typeface="+mn-ea"/>
              <a:cs typeface="Catamaran SemiBold" panose="000007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39589411972363"/>
          <c:y val="0.15209516949462473"/>
          <c:w val="0.71972498613681613"/>
          <c:h val="0.598974973795927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R&amp;D</c:v>
                </c:pt>
              </c:strCache>
            </c:strRef>
          </c:tx>
          <c:spPr>
            <a:solidFill>
              <a:srgbClr val="52788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Catamaran" panose="00000500000000000000" pitchFamily="2" charset="0"/>
                    <a:ea typeface="+mn-ea"/>
                    <a:cs typeface="Catamaran SemiBold" panose="000007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 23</c:v>
                </c:pt>
                <c:pt idx="1">
                  <c:v>FY 24</c:v>
                </c:pt>
                <c:pt idx="2">
                  <c:v>FY 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888</c:v>
                </c:pt>
                <c:pt idx="1">
                  <c:v>948</c:v>
                </c:pt>
                <c:pt idx="2">
                  <c:v>1005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72-4B01-AA57-73748762A16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1866224"/>
        <c:axId val="81186910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EBIT 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7.7432626755532955E-3"/>
                  <c:y val="3.5339537827218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572-4B01-AA57-73748762A160}"/>
                </c:ext>
              </c:extLst>
            </c:dLbl>
            <c:dLbl>
              <c:idx val="1"/>
              <c:layout>
                <c:manualLayout>
                  <c:x val="2.3229788026659922E-2"/>
                  <c:y val="7.06790756544373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572-4B01-AA57-73748762A160}"/>
                </c:ext>
              </c:extLst>
            </c:dLbl>
            <c:dLbl>
              <c:idx val="2"/>
              <c:layout>
                <c:manualLayout>
                  <c:x val="2.710141936443666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572-4B01-AA57-73748762A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Catamaran" panose="00000500000000000000" pitchFamily="2" charset="0"/>
                    <a:ea typeface="+mn-ea"/>
                    <a:cs typeface="Catamaran SemiBold" panose="000007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 23</c:v>
                </c:pt>
                <c:pt idx="1">
                  <c:v>FY 24</c:v>
                </c:pt>
                <c:pt idx="2">
                  <c:v>FY 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22.42</c:v>
                </c:pt>
                <c:pt idx="1">
                  <c:v>28.08</c:v>
                </c:pt>
                <c:pt idx="2">
                  <c:v>20.149999999999999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72-4B01-AA57-73748762A16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11791344"/>
        <c:axId val="811774064"/>
      </c:lineChart>
      <c:catAx>
        <c:axId val="811866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Catamaran" panose="00000500000000000000" pitchFamily="2" charset="0"/>
                <a:ea typeface="+mn-ea"/>
                <a:cs typeface="Catamaran SemiBold" panose="00000700000000000000" pitchFamily="2" charset="0"/>
              </a:defRPr>
            </a:pPr>
            <a:endParaRPr lang="en-US"/>
          </a:p>
        </c:txPr>
        <c:crossAx val="811869104"/>
        <c:crosses val="autoZero"/>
        <c:auto val="1"/>
        <c:lblAlgn val="ctr"/>
        <c:lblOffset val="100"/>
        <c:noMultiLvlLbl val="0"/>
      </c:catAx>
      <c:valAx>
        <c:axId val="8118691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Catamaran" panose="00000500000000000000" pitchFamily="2" charset="0"/>
                <a:ea typeface="+mn-ea"/>
                <a:cs typeface="Catamaran SemiBold" panose="00000700000000000000" pitchFamily="2" charset="0"/>
              </a:defRPr>
            </a:pPr>
            <a:endParaRPr lang="en-US"/>
          </a:p>
        </c:txPr>
        <c:crossAx val="811866224"/>
        <c:crosses val="autoZero"/>
        <c:crossBetween val="between"/>
      </c:valAx>
      <c:valAx>
        <c:axId val="81177406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Catamaran" panose="00000500000000000000" pitchFamily="2" charset="0"/>
                <a:ea typeface="+mn-ea"/>
                <a:cs typeface="Catamaran SemiBold" panose="00000700000000000000" pitchFamily="2" charset="0"/>
              </a:defRPr>
            </a:pPr>
            <a:endParaRPr lang="en-US"/>
          </a:p>
        </c:txPr>
        <c:crossAx val="811791344"/>
        <c:crosses val="max"/>
        <c:crossBetween val="between"/>
      </c:valAx>
      <c:catAx>
        <c:axId val="811791344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81177406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Catamaran" panose="00000500000000000000" pitchFamily="2" charset="0"/>
              <a:ea typeface="+mn-ea"/>
              <a:cs typeface="Catamaran SemiBold" panose="00000700000000000000" pitchFamily="2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 baseline="0">
          <a:solidFill>
            <a:schemeClr val="bg1"/>
          </a:solidFill>
          <a:latin typeface="Catamaran" panose="00000500000000000000" pitchFamily="2" charset="0"/>
          <a:cs typeface="Catamaran SemiBold" panose="00000700000000000000" pitchFamily="2" charset="0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Sheet1!$A$2:$A$5</cx:f>
        <cx:lvl ptCount="4">
          <cx:pt idx="0">EBITDA</cx:pt>
          <cx:pt idx="1">Depreciation &amp; Amortisation</cx:pt>
          <cx:pt idx="2">Goodwill Impairment </cx:pt>
          <cx:pt idx="3">EBIT </cx:pt>
        </cx:lvl>
      </cx:strDim>
      <cx:numDim type="val">
        <cx:f>Sheet1!$B$2:$B$5</cx:f>
        <cx:lvl ptCount="4" formatCode="General">
          <cx:pt idx="0">770.29999999999995</cx:pt>
          <cx:pt idx="1">-154</cx:pt>
          <cx:pt idx="2">-3545</cx:pt>
          <cx:pt idx="3">616.39999999999998</cx:pt>
        </cx:lvl>
      </cx:numDim>
    </cx:data>
  </cx:chartData>
  <cx:chart>
    <cx:title pos="t" align="ctr" overlay="0">
      <cx:tx>
        <cx:txData>
          <cx:v>Chart Title</cx:v>
        </cx:txData>
      </cx:tx>
      <cx:txPr>
        <a:bodyPr vertOverflow="overflow" horzOverflow="overflow" wrap="square" lIns="0" tIns="0" rIns="0" bIns="0"/>
        <a:lstStyle/>
        <a:p>
          <a:pPr algn="ctr" rtl="0">
            <a:defRPr sz="900" b="0" i="0">
              <a:solidFill>
                <a:srgbClr val="FFFFFF"/>
              </a:solidFill>
              <a:latin typeface="Catamaran" panose="00000500000000000000" pitchFamily="2" charset="0"/>
              <a:ea typeface="Catamaran" panose="00000500000000000000" pitchFamily="2" charset="0"/>
              <a:cs typeface="Catamaran" panose="00000500000000000000" pitchFamily="2" charset="0"/>
            </a:defRPr>
          </a:pPr>
          <a:r>
            <a:rPr lang="en-IN" sz="900">
              <a:latin typeface="Catamaran" panose="00000500000000000000" pitchFamily="2" charset="0"/>
              <a:cs typeface="Catamaran" panose="00000500000000000000" pitchFamily="2" charset="0"/>
            </a:rPr>
            <a:t>Chart Title</a:t>
          </a:r>
        </a:p>
      </cx:txPr>
    </cx:title>
    <cx:plotArea>
      <cx:plotAreaRegion>
        <cx:series layoutId="waterfall" uniqueId="{3BAC4F16-35E9-406B-90E0-179EBBB17C60}">
          <cx:tx>
            <cx:txData>
              <cx:f>Sheet1!$B$1</cx:f>
              <cx:v>Series1</cx:v>
            </cx:txData>
          </cx:tx>
          <cx:dataPt idx="2">
            <cx:spPr>
              <a:solidFill>
                <a:srgbClr val="E97132">
                  <a:lumMod val="75000"/>
                </a:srgbClr>
              </a:solidFill>
            </cx:spPr>
          </cx:dataPt>
          <cx:dataPt idx="3">
            <cx:spPr>
              <a:solidFill>
                <a:srgbClr val="C00000"/>
              </a:solidFill>
            </cx:spPr>
          </cx:dataPt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00">
                    <a:solidFill>
                      <a:schemeClr val="bg1"/>
                    </a:solidFill>
                    <a:latin typeface="Catamaran" panose="00000500000000000000" pitchFamily="2" charset="0"/>
                    <a:ea typeface="Catamaran" panose="00000500000000000000" pitchFamily="2" charset="0"/>
                    <a:cs typeface="Catamaran" panose="00000500000000000000" pitchFamily="2" charset="0"/>
                  </a:defRPr>
                </a:pPr>
                <a:endParaRPr lang="en-GB" sz="900" b="0" i="0" u="none" strike="noStrike" baseline="0">
                  <a:solidFill>
                    <a:schemeClr val="bg1"/>
                  </a:solidFill>
                  <a:latin typeface="Catamaran" panose="00000500000000000000" pitchFamily="2" charset="0"/>
                  <a:cs typeface="Catamaran" panose="00000500000000000000" pitchFamily="2" charset="0"/>
                </a:endParaRPr>
              </a:p>
            </cx:txPr>
            <cx:visibility seriesName="0" categoryName="0" value="1"/>
          </cx:dataLabels>
          <cx:dataId val="0"/>
          <cx:layoutPr>
            <cx:visibility connectorLines="1"/>
            <cx:subtotals>
              <cx:idx val="0"/>
              <cx:idx val="3"/>
              <cx:idx val="6"/>
              <cx:idx val="9"/>
            </cx:subtotals>
          </cx:layoutPr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chemeClr val="bg1"/>
                </a:solidFill>
                <a:latin typeface="Catamaran" panose="00000500000000000000" pitchFamily="2" charset="0"/>
                <a:ea typeface="Catamaran" panose="00000500000000000000" pitchFamily="2" charset="0"/>
                <a:cs typeface="Catamaran" panose="00000500000000000000" pitchFamily="2" charset="0"/>
              </a:defRPr>
            </a:pPr>
            <a:endParaRPr lang="en-GB" sz="900" b="0" i="0" u="none" strike="noStrike" baseline="0">
              <a:solidFill>
                <a:schemeClr val="bg1"/>
              </a:solidFill>
              <a:latin typeface="Catamaran" panose="00000500000000000000" pitchFamily="2" charset="0"/>
              <a:cs typeface="Catamaran" panose="00000500000000000000" pitchFamily="2" charset="0"/>
            </a:endParaRPr>
          </a:p>
        </cx:txPr>
      </cx:axis>
      <cx:axis id="1">
        <cx:valScaling min="-2000"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chemeClr val="tx1"/>
                </a:solidFill>
                <a:latin typeface="Catamaran" panose="00000500000000000000" pitchFamily="2" charset="0"/>
                <a:ea typeface="Catamaran" panose="00000500000000000000" pitchFamily="2" charset="0"/>
                <a:cs typeface="Catamaran" panose="00000500000000000000" pitchFamily="2" charset="0"/>
              </a:defRPr>
            </a:pPr>
            <a:endParaRPr lang="en-GB" sz="900" b="0" i="0" u="none" strike="noStrike" baseline="0">
              <a:solidFill>
                <a:schemeClr val="tx1"/>
              </a:solidFill>
              <a:latin typeface="Catamaran" panose="00000500000000000000" pitchFamily="2" charset="0"/>
              <a:cs typeface="Catamaran" panose="00000500000000000000" pitchFamily="2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omments/modernComment_101_87BF26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13FA6D-EBA6-4904-9B94-8532F273AEB9}" authorId="{1B05D82C-86E8-22A2-754B-5119454E3248}" created="2025-06-28T12:17:16.7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77451455" sldId="257"/>
      <ac:spMk id="1373" creationId="{817EBE1C-A7FD-20B9-3C3B-8527B912A1DD}"/>
      <ac:txMk cp="0" len="79">
        <ac:context len="93" hash="3942560277"/>
      </ac:txMk>
    </ac:txMkLst>
    <p188:pos x="2586512" y="276133"/>
    <p188:txBody>
      <a:bodyPr/>
      <a:lstStyle/>
      <a:p>
        <a:r>
          <a:rPr lang="en-IN"/>
          <a:t>Cross check the data and confirm the source and rewrite - wording issue. </a:t>
        </a:r>
      </a:p>
    </p188:txBody>
  </p188:cm>
</p188:cmLst>
</file>

<file path=ppt/comments/modernComment_104_701F7C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12868E-B50D-4A17-BD66-156CF95B51F0}" authorId="{AA4161A2-1A97-931B-9300-65D5D63A5E0F}" created="2025-09-10T23:06:53.8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81111655" sldId="260"/>
      <ac:graphicFrameMk id="46" creationId="{36F538F5-06A0-5A12-9968-1B8B9C1EE81E}"/>
    </ac:deMkLst>
    <p188:txBody>
      <a:bodyPr/>
      <a:lstStyle/>
      <a:p>
        <a:r>
          <a:rPr lang="en-IN"/>
          <a:t>The text and visuals don’t match anymore due to updated data</a:t>
        </a:r>
      </a:p>
    </p188:txBody>
  </p188:cm>
  <p188:cm id="{39381D11-6CA1-42F3-BFA7-FCD6D76BA4BC}" authorId="{AA4161A2-1A97-931B-9300-65D5D63A5E0F}" created="2025-09-10T23:07:02.99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81111655" sldId="260"/>
      <ac:grpSpMk id="43" creationId="{52B84EE9-1EB6-105B-F05C-F2D3A73C256A}"/>
    </ac:deMkLst>
    <p188:txBody>
      <a:bodyPr/>
      <a:lstStyle/>
      <a:p>
        <a:r>
          <a:rPr lang="en-IN"/>
          <a:t>Same as above
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0.36642</cdr:x>
      <cdr:y>0.30383</cdr:y>
    </cdr:from>
    <cdr:to>
      <cdr:x>0.44866</cdr:x>
      <cdr:y>0.3588</cdr:y>
    </cdr:to>
    <cdr:sp macro="" textlink="">
      <cdr:nvSpPr>
        <cdr:cNvPr id="2" name="TextBox 43">
          <a:extLst xmlns:a="http://schemas.openxmlformats.org/drawingml/2006/main">
            <a:ext uri="{FF2B5EF4-FFF2-40B4-BE49-F238E27FC236}">
              <a16:creationId xmlns:a16="http://schemas.microsoft.com/office/drawing/2014/main" id="{6658FDC3-3367-1D0A-3EEE-726DD0092C7F}"/>
            </a:ext>
          </a:extLst>
        </cdr:cNvPr>
        <cdr:cNvSpPr txBox="1"/>
      </cdr:nvSpPr>
      <cdr:spPr>
        <a:xfrm xmlns:a="http://schemas.openxmlformats.org/drawingml/2006/main">
          <a:off x="2359342" y="1360941"/>
          <a:ext cx="529515" cy="24622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000" dirty="0">
              <a:solidFill>
                <a:schemeClr val="bg1"/>
              </a:solidFill>
              <a:latin typeface="Catamaran ExtraBold" panose="00000900000000000000" pitchFamily="2" charset="0"/>
              <a:cs typeface="Catamaran ExtraBold" panose="00000900000000000000" pitchFamily="2" charset="0"/>
            </a:rPr>
            <a:t>164</a:t>
          </a:r>
        </a:p>
      </cdr:txBody>
    </cdr:sp>
  </cdr:relSizeAnchor>
  <cdr:relSizeAnchor xmlns:cdr="http://schemas.openxmlformats.org/drawingml/2006/chartDrawing">
    <cdr:from>
      <cdr:x>0.5</cdr:x>
      <cdr:y>0.20542</cdr:y>
    </cdr:from>
    <cdr:to>
      <cdr:x>0.58224</cdr:x>
      <cdr:y>0.26039</cdr:y>
    </cdr:to>
    <cdr:sp macro="" textlink="">
      <cdr:nvSpPr>
        <cdr:cNvPr id="3" name="TextBox 43">
          <a:extLst xmlns:a="http://schemas.openxmlformats.org/drawingml/2006/main">
            <a:ext uri="{FF2B5EF4-FFF2-40B4-BE49-F238E27FC236}">
              <a16:creationId xmlns:a16="http://schemas.microsoft.com/office/drawing/2014/main" id="{6658FDC3-3367-1D0A-3EEE-726DD0092C7F}"/>
            </a:ext>
          </a:extLst>
        </cdr:cNvPr>
        <cdr:cNvSpPr txBox="1"/>
      </cdr:nvSpPr>
      <cdr:spPr>
        <a:xfrm xmlns:a="http://schemas.openxmlformats.org/drawingml/2006/main">
          <a:off x="3219423" y="920113"/>
          <a:ext cx="529515" cy="24622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000" dirty="0">
              <a:solidFill>
                <a:schemeClr val="bg1"/>
              </a:solidFill>
              <a:latin typeface="Catamaran ExtraBold" panose="00000900000000000000" pitchFamily="2" charset="0"/>
              <a:cs typeface="Catamaran ExtraBold" panose="00000900000000000000" pitchFamily="2" charset="0"/>
            </a:rPr>
            <a:t>198</a:t>
          </a:r>
        </a:p>
      </cdr:txBody>
    </cdr:sp>
  </cdr:relSizeAnchor>
  <cdr:relSizeAnchor xmlns:cdr="http://schemas.openxmlformats.org/drawingml/2006/chartDrawing">
    <cdr:from>
      <cdr:x>0.89183</cdr:x>
      <cdr:y>0.15289</cdr:y>
    </cdr:from>
    <cdr:to>
      <cdr:x>0.97407</cdr:x>
      <cdr:y>0.20786</cdr:y>
    </cdr:to>
    <cdr:sp macro="" textlink="">
      <cdr:nvSpPr>
        <cdr:cNvPr id="4" name="TextBox 43">
          <a:extLst xmlns:a="http://schemas.openxmlformats.org/drawingml/2006/main">
            <a:ext uri="{FF2B5EF4-FFF2-40B4-BE49-F238E27FC236}">
              <a16:creationId xmlns:a16="http://schemas.microsoft.com/office/drawing/2014/main" id="{6658FDC3-3367-1D0A-3EEE-726DD0092C7F}"/>
            </a:ext>
          </a:extLst>
        </cdr:cNvPr>
        <cdr:cNvSpPr txBox="1"/>
      </cdr:nvSpPr>
      <cdr:spPr>
        <a:xfrm xmlns:a="http://schemas.openxmlformats.org/drawingml/2006/main">
          <a:off x="4260450" y="684842"/>
          <a:ext cx="392866" cy="24622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000" dirty="0">
              <a:solidFill>
                <a:schemeClr val="bg1"/>
              </a:solidFill>
              <a:latin typeface="Catamaran ExtraBold" panose="00000900000000000000" pitchFamily="2" charset="0"/>
              <a:cs typeface="Catamaran ExtraBold" panose="00000900000000000000" pitchFamily="2" charset="0"/>
            </a:rPr>
            <a:t>215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2DD88-622B-4FA6-9F86-C61A18B6804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4D273-5A8F-48BB-99BB-DD9642316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909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4D273-5A8F-48BB-99BB-DD964231625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4D273-5A8F-48BB-99BB-DD964231625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36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07E32-3C39-E778-4DDC-70C469B81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24627-C594-CDDF-AC9B-30B9B05D1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04EF-9C4B-8B4A-7928-D5BC2FE48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D606-588B-AFA1-B235-87FA9F4186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4D273-5A8F-48BB-99BB-DD964231625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00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53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75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72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83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58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38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87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30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60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93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42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5CE0ADA-0E4A-444C-821D-7A61C277AD69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2B923C6-BEB8-4391-A9B8-3B5630E0A26D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90124A2-71BC-E14E-1424-9296E64A86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073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4" progId="TCLayout.ActiveDocument.1">
                  <p:embed/>
                </p:oleObj>
              </mc:Choice>
              <mc:Fallback>
                <p:oleObj name="think-cell Slide" r:id="rId14" imgW="425" imgH="42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BAD2AF0-8A92-A529-899D-E01950ACD5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333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microsoft.com/office/2018/10/relationships/comments" Target="../comments/modernComment_101_87BF26BF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0.jp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png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37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1" Type="http://schemas.openxmlformats.org/officeDocument/2006/relationships/tags" Target="../tags/tag6.xml"/><Relationship Id="rId6" Type="http://schemas.openxmlformats.org/officeDocument/2006/relationships/image" Target="../media/image20.jp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.emf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2.xml"/><Relationship Id="rId7" Type="http://schemas.openxmlformats.org/officeDocument/2006/relationships/chart" Target="../charts/chart2.xml"/><Relationship Id="rId12" Type="http://schemas.microsoft.com/office/2014/relationships/chartEx" Target="../charts/chartEx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42.png"/><Relationship Id="rId4" Type="http://schemas.microsoft.com/office/2018/10/relationships/comments" Target="../comments/modernComment_104_701F7C67.xml"/><Relationship Id="rId9" Type="http://schemas.openxmlformats.org/officeDocument/2006/relationships/image" Target="../media/image41.png"/><Relationship Id="rId1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20.jp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260A8B0-54EC-DAFF-0E50-C820EE006E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1160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40E5DD3B-AC29-9A3F-DBD2-8A80E5F4A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696" y="4686574"/>
            <a:ext cx="11195304" cy="2160133"/>
          </a:xfrm>
          <a:prstGeom prst="rect">
            <a:avLst/>
          </a:prstGeom>
        </p:spPr>
      </p:pic>
      <p:pic>
        <p:nvPicPr>
          <p:cNvPr id="17" name="Picture 16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09D2BCDF-B23E-6C70-E403-55EAC3FC3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5000" cy="1905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5CBE22-A35F-C8F5-4608-289C0CA06638}"/>
              </a:ext>
            </a:extLst>
          </p:cNvPr>
          <p:cNvSpPr txBox="1"/>
          <p:nvPr/>
        </p:nvSpPr>
        <p:spPr>
          <a:xfrm>
            <a:off x="1904999" y="303209"/>
            <a:ext cx="57570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tamaran Black" panose="00000A00000000000000" pitchFamily="2" charset="0"/>
                <a:cs typeface="Catamaran Black" panose="00000A00000000000000" pitchFamily="2" charset="0"/>
              </a:rPr>
              <a:t>TAKE-TWO INTERACTIVE SOFTWARE INC.</a:t>
            </a:r>
            <a:br>
              <a:rPr lang="en-IN" dirty="0">
                <a:latin typeface="Catamaran Black" panose="00000A00000000000000" pitchFamily="2" charset="0"/>
                <a:cs typeface="Catamaran Black" panose="00000A00000000000000" pitchFamily="2" charset="0"/>
              </a:rPr>
            </a:br>
            <a:r>
              <a:rPr lang="en-IN" sz="16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  <a:t>(Nasdaq : TTWO)</a:t>
            </a:r>
            <a:br>
              <a:rPr lang="en-IN" sz="16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</a:br>
            <a:br>
              <a:rPr lang="en-IN" sz="16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</a:br>
            <a:r>
              <a:rPr lang="en-US" sz="1400" i="1" dirty="0">
                <a:latin typeface="Catamaran SemiBold" panose="00000700000000000000" pitchFamily="2" charset="0"/>
                <a:cs typeface="Catamaran SemiBold" panose="00000700000000000000" pitchFamily="2" charset="0"/>
              </a:rPr>
              <a:t>Poised for a Breakout — Global Gaming Leader Positioned for Re-Rating on Blockbuster Pipeline</a:t>
            </a:r>
            <a:br>
              <a:rPr lang="en-IN" dirty="0"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endParaRPr lang="en-IN" dirty="0">
              <a:latin typeface="Catamaran SemiBold" panose="00000700000000000000" pitchFamily="2" charset="0"/>
              <a:cs typeface="Catamaran SemiBold" panose="00000700000000000000" pitchFamily="2" charset="0"/>
            </a:endParaRPr>
          </a:p>
          <a:p>
            <a:r>
              <a:rPr lang="en-IN" sz="14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  <a:t>June 26 2025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8119F2-9EE0-E73D-88B5-0C1910EB0A28}"/>
              </a:ext>
            </a:extLst>
          </p:cNvPr>
          <p:cNvCxnSpPr>
            <a:cxnSpLocks/>
          </p:cNvCxnSpPr>
          <p:nvPr/>
        </p:nvCxnSpPr>
        <p:spPr>
          <a:xfrm>
            <a:off x="1983486" y="1647444"/>
            <a:ext cx="5660136" cy="0"/>
          </a:xfrm>
          <a:prstGeom prst="line">
            <a:avLst/>
          </a:prstGeom>
          <a:ln w="19050" cap="flat" cmpd="sng" algn="ctr">
            <a:solidFill>
              <a:schemeClr val="tx1">
                <a:alpha val="3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9BE2E1-C82E-ED16-11AC-D2F15FE89EB3}"/>
              </a:ext>
            </a:extLst>
          </p:cNvPr>
          <p:cNvSpPr txBox="1"/>
          <p:nvPr/>
        </p:nvSpPr>
        <p:spPr>
          <a:xfrm>
            <a:off x="356616" y="2438983"/>
            <a:ext cx="7347467" cy="1754326"/>
          </a:xfrm>
          <a:prstGeom prst="rect">
            <a:avLst/>
          </a:prstGeom>
          <a:pattFill prst="divot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IN" dirty="0">
                <a:latin typeface="Catamaran Black" panose="00000A00000000000000" pitchFamily="2" charset="0"/>
                <a:cs typeface="Catamaran Black" panose="00000A00000000000000" pitchFamily="2" charset="0"/>
              </a:rPr>
              <a:t>Recommendation : </a:t>
            </a:r>
            <a:r>
              <a:rPr lang="en-IN" dirty="0">
                <a:latin typeface="Catamaran ExtraBold" panose="00000900000000000000" pitchFamily="2" charset="0"/>
                <a:cs typeface="Catamaran ExtraBold" panose="00000900000000000000" pitchFamily="2" charset="0"/>
              </a:rPr>
              <a:t>Buy</a:t>
            </a:r>
            <a:endParaRPr lang="en-IN" dirty="0">
              <a:latin typeface="Catamaran Black" panose="00000A00000000000000" pitchFamily="2" charset="0"/>
              <a:cs typeface="Catamaran Black" panose="00000A00000000000000" pitchFamily="2" charset="0"/>
            </a:endParaRPr>
          </a:p>
          <a:p>
            <a:br>
              <a:rPr lang="en-IN" dirty="0">
                <a:latin typeface="Catamaran Black" panose="00000A00000000000000" pitchFamily="2" charset="0"/>
                <a:cs typeface="Catamaran Black" panose="00000A00000000000000" pitchFamily="2" charset="0"/>
              </a:rPr>
            </a:br>
            <a:r>
              <a:rPr lang="en-IN" dirty="0">
                <a:latin typeface="Catamaran Black" panose="00000A00000000000000" pitchFamily="2" charset="0"/>
                <a:cs typeface="Catamaran Black" panose="00000A00000000000000" pitchFamily="2" charset="0"/>
              </a:rPr>
              <a:t>Target Price             : </a:t>
            </a:r>
            <a:r>
              <a:rPr lang="en-IN" dirty="0">
                <a:latin typeface="Catamaran ExtraBold" panose="00000900000000000000" pitchFamily="2" charset="0"/>
                <a:cs typeface="Catamaran ExtraBold" panose="00000900000000000000" pitchFamily="2" charset="0"/>
              </a:rPr>
              <a:t>$268.31;     12.5%  </a:t>
            </a:r>
            <a:r>
              <a:rPr lang="en-IN" sz="9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  <a:t>*</a:t>
            </a:r>
            <a:r>
              <a:rPr lang="en-US" sz="900" i="1" dirty="0">
                <a:latin typeface="Catamaran ExtraLight" panose="00000300000000000000" pitchFamily="2" charset="0"/>
                <a:cs typeface="Catamaran ExtraLight" panose="00000300000000000000" pitchFamily="2" charset="0"/>
              </a:rPr>
              <a:t>Valuation based on blended DCF (80%) and Relative Valuation (20%)*</a:t>
            </a:r>
            <a:br>
              <a:rPr lang="en-IN" dirty="0">
                <a:latin typeface="Catamaran ExtraLight" panose="00000300000000000000" pitchFamily="2" charset="0"/>
                <a:cs typeface="Catamaran ExtraLight" panose="00000300000000000000" pitchFamily="2" charset="0"/>
              </a:rPr>
            </a:br>
            <a:br>
              <a:rPr lang="en-IN" dirty="0">
                <a:latin typeface="Catamaran ExtraLight" panose="00000300000000000000" pitchFamily="2" charset="0"/>
                <a:cs typeface="Catamaran ExtraLight" panose="00000300000000000000" pitchFamily="2" charset="0"/>
              </a:rPr>
            </a:br>
            <a:r>
              <a:rPr lang="en-IN" dirty="0">
                <a:latin typeface="Catamaran Black" panose="00000A00000000000000" pitchFamily="2" charset="0"/>
                <a:cs typeface="Catamaran Black" panose="00000A00000000000000" pitchFamily="2" charset="0"/>
              </a:rPr>
              <a:t>Closing Price            : $238.37</a:t>
            </a:r>
            <a:r>
              <a:rPr lang="en-IN" dirty="0">
                <a:solidFill>
                  <a:schemeClr val="bg2">
                    <a:lumMod val="10000"/>
                    <a:lumOff val="90000"/>
                  </a:schemeClr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 </a:t>
            </a:r>
            <a:r>
              <a:rPr lang="en-IN" sz="1200" i="1" dirty="0">
                <a:solidFill>
                  <a:schemeClr val="tx1">
                    <a:lumMod val="85000"/>
                  </a:schemeClr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rPr>
              <a:t>*</a:t>
            </a:r>
            <a:r>
              <a:rPr lang="en-IN" sz="900" i="1" dirty="0">
                <a:latin typeface="Catamaran ExtraLight" panose="00000300000000000000" pitchFamily="2" charset="0"/>
                <a:cs typeface="Catamaran ExtraLight" panose="00000300000000000000" pitchFamily="2" charset="0"/>
              </a:rPr>
              <a:t>as of June 26 , 2025*</a:t>
            </a:r>
            <a:br>
              <a:rPr lang="en-IN" sz="9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</a:br>
            <a:r>
              <a:rPr lang="en-IN" dirty="0">
                <a:latin typeface="Catamaran ExtraLight" panose="00000300000000000000" pitchFamily="2" charset="0"/>
                <a:cs typeface="Catamaran ExtraLight" panose="00000300000000000000" pitchFamily="2" charset="0"/>
              </a:rPr>
              <a:t>                                                                                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300350-6258-AC66-C142-B8051E7A66B5}"/>
              </a:ext>
            </a:extLst>
          </p:cNvPr>
          <p:cNvCxnSpPr>
            <a:cxnSpLocks/>
          </p:cNvCxnSpPr>
          <p:nvPr/>
        </p:nvCxnSpPr>
        <p:spPr>
          <a:xfrm flipV="1">
            <a:off x="3444875" y="3058160"/>
            <a:ext cx="0" cy="189992"/>
          </a:xfrm>
          <a:prstGeom prst="straightConnector1">
            <a:avLst/>
          </a:prstGeom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white and red logo&#10;&#10;AI-generated content may be incorrect.">
            <a:extLst>
              <a:ext uri="{FF2B5EF4-FFF2-40B4-BE49-F238E27FC236}">
                <a16:creationId xmlns:a16="http://schemas.microsoft.com/office/drawing/2014/main" id="{B9B3BC16-AF56-315D-BC89-FAA6723C5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027" y="113951"/>
            <a:ext cx="1472184" cy="1601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707CC-C64A-E68B-8B72-790A1E057D06}"/>
              </a:ext>
            </a:extLst>
          </p:cNvPr>
          <p:cNvSpPr txBox="1"/>
          <p:nvPr/>
        </p:nvSpPr>
        <p:spPr>
          <a:xfrm>
            <a:off x="9487599" y="1848260"/>
            <a:ext cx="2704401" cy="646331"/>
          </a:xfrm>
          <a:prstGeom prst="rect">
            <a:avLst/>
          </a:prstGeom>
          <a:pattFill prst="divot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  <a:t>Syed Yaseer Rahman</a:t>
            </a:r>
            <a:br>
              <a:rPr lang="en-IN" sz="12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</a:br>
            <a:r>
              <a:rPr lang="en-IN" sz="12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  <a:t>40455377</a:t>
            </a:r>
            <a:br>
              <a:rPr lang="en-IN" sz="12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</a:br>
            <a:r>
              <a:rPr lang="en-IN" sz="1200" dirty="0">
                <a:latin typeface="Catamaran ExtraLight" panose="00000300000000000000" pitchFamily="2" charset="0"/>
                <a:cs typeface="Catamaran ExtraLight" panose="00000300000000000000" pitchFamily="2" charset="0"/>
              </a:rPr>
              <a:t>MSc Financial 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238539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3FF18-0ED5-EE4E-7E53-81B9BB17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9FD913F-BBCA-D26C-3BE5-CBF605D2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" y="104056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25B890-7BA3-0FAC-A5A8-00E4E96AD593}"/>
              </a:ext>
            </a:extLst>
          </p:cNvPr>
          <p:cNvCxnSpPr>
            <a:cxnSpLocks/>
          </p:cNvCxnSpPr>
          <p:nvPr/>
        </p:nvCxnSpPr>
        <p:spPr>
          <a:xfrm>
            <a:off x="701890" y="104056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red and white logo&#10;&#10;AI-generated content may be incorrect.">
            <a:extLst>
              <a:ext uri="{FF2B5EF4-FFF2-40B4-BE49-F238E27FC236}">
                <a16:creationId xmlns:a16="http://schemas.microsoft.com/office/drawing/2014/main" id="{8CA2A7E3-AB0D-07CE-1C26-04EDE82DC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9" y="74873"/>
            <a:ext cx="493907" cy="4992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DC8F06-C4DA-A027-1810-D0C022C6E8E5}"/>
              </a:ext>
            </a:extLst>
          </p:cNvPr>
          <p:cNvSpPr txBox="1"/>
          <p:nvPr/>
        </p:nvSpPr>
        <p:spPr>
          <a:xfrm>
            <a:off x="710741" y="132423"/>
            <a:ext cx="4870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Discounted Cash Flow (WACC and Assumptions)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D8982-024F-6D85-6DCE-01CB08508C32}"/>
              </a:ext>
            </a:extLst>
          </p:cNvPr>
          <p:cNvSpPr txBox="1"/>
          <p:nvPr/>
        </p:nvSpPr>
        <p:spPr>
          <a:xfrm>
            <a:off x="137481" y="1016327"/>
            <a:ext cx="5091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Risk-Free Rate</a:t>
            </a: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:</a:t>
            </a:r>
            <a:b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4.00 percent, based on US 10-Year Treasury yield at the valuation date.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1071F-090C-94BB-8DEC-4B62DC0CBE76}"/>
              </a:ext>
            </a:extLst>
          </p:cNvPr>
          <p:cNvSpPr txBox="1"/>
          <p:nvPr/>
        </p:nvSpPr>
        <p:spPr>
          <a:xfrm>
            <a:off x="137481" y="1512616"/>
            <a:ext cx="5225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Equity Risk Premium (ERP)</a:t>
            </a: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:</a:t>
            </a:r>
            <a:b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4.00 percent, based on implied long-term US market premium (Damodaran source)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53138-DDF1-FAD2-0A94-2B7255F93269}"/>
              </a:ext>
            </a:extLst>
          </p:cNvPr>
          <p:cNvSpPr txBox="1"/>
          <p:nvPr/>
        </p:nvSpPr>
        <p:spPr>
          <a:xfrm>
            <a:off x="137481" y="2008905"/>
            <a:ext cx="5225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Size Premium:</a:t>
            </a:r>
            <a:b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Zero, as Take-Two is classified as a large to mid-cap, no additional premium applied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C81DE-DAB0-7B7A-80F5-B1AF044E10CB}"/>
              </a:ext>
            </a:extLst>
          </p:cNvPr>
          <p:cNvSpPr txBox="1"/>
          <p:nvPr/>
        </p:nvSpPr>
        <p:spPr>
          <a:xfrm>
            <a:off x="137481" y="2505194"/>
            <a:ext cx="5225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Country Risk Premium:</a:t>
            </a:r>
            <a:b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Zero, as Take-Two is US-based with no country-specific risk adjustment required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4BAE8-EA70-36D7-1FA5-D91BF99CD98A}"/>
              </a:ext>
            </a:extLst>
          </p:cNvPr>
          <p:cNvSpPr txBox="1"/>
          <p:nvPr/>
        </p:nvSpPr>
        <p:spPr>
          <a:xfrm>
            <a:off x="137481" y="3001483"/>
            <a:ext cx="5225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Unlevered Beta:</a:t>
            </a:r>
            <a:b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0.72; calculated as the average of peer group (EA, Ubisoft, Roblox etc.) unlevered betas using the formula: Unlevered Beta equals Equity Beta divided by one plus Debt-to-Equity ratio multiplied by one minus tax rate. </a:t>
            </a:r>
            <a:r>
              <a:rPr lang="en-US" sz="1100" i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Source : Capital IQ;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A5565-1049-F641-EAB6-AF040643B8ED}"/>
              </a:ext>
            </a:extLst>
          </p:cNvPr>
          <p:cNvSpPr txBox="1"/>
          <p:nvPr/>
        </p:nvSpPr>
        <p:spPr>
          <a:xfrm>
            <a:off x="137481" y="3836326"/>
            <a:ext cx="5225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Debt to Equity Ratio:</a:t>
            </a:r>
            <a:b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9.4%, based on Take-Two's latest market capitalisation and book value of debt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BA5A8-4380-AEF5-5858-E410534382A3}"/>
              </a:ext>
            </a:extLst>
          </p:cNvPr>
          <p:cNvSpPr txBox="1"/>
          <p:nvPr/>
        </p:nvSpPr>
        <p:spPr>
          <a:xfrm>
            <a:off x="137481" y="4332615"/>
            <a:ext cx="52250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Cost of Equity:</a:t>
            </a:r>
            <a:b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7.7%; using the Capital Asset Pricing Model: Cost of Equity equals Risk-Free Rate plus Levered Beta multiplied by Equity Risk Premium.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F4AC1D-76C2-99B8-F5FF-613784FB752D}"/>
              </a:ext>
            </a:extLst>
          </p:cNvPr>
          <p:cNvSpPr txBox="1"/>
          <p:nvPr/>
        </p:nvSpPr>
        <p:spPr>
          <a:xfrm>
            <a:off x="137481" y="4998181"/>
            <a:ext cx="5225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Cost of Debt:</a:t>
            </a:r>
            <a:b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4.5%, benchmarked to comparable BB to BBB-rated US corporates.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9053F7-D228-E257-46E6-C3EBD5915C04}"/>
              </a:ext>
            </a:extLst>
          </p:cNvPr>
          <p:cNvSpPr txBox="1"/>
          <p:nvPr/>
        </p:nvSpPr>
        <p:spPr>
          <a:xfrm>
            <a:off x="137481" y="5494470"/>
            <a:ext cx="5225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After-Tax Cost of Debt:</a:t>
            </a:r>
            <a:b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3.7%, calculated as Cost of Debt multiplied by one minus tax rate.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74B789-D46C-6069-7D73-744DF85343B2}"/>
              </a:ext>
            </a:extLst>
          </p:cNvPr>
          <p:cNvSpPr txBox="1"/>
          <p:nvPr/>
        </p:nvSpPr>
        <p:spPr>
          <a:xfrm>
            <a:off x="137481" y="5990759"/>
            <a:ext cx="5225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WACC</a:t>
            </a:r>
            <a: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:</a:t>
            </a:r>
            <a:br>
              <a:rPr lang="en-US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Weighted average of Cost of Equity and after-tax Cost of Debt based on capital structure weights.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54229-DED0-57EA-89B0-FA4C6764A107}"/>
              </a:ext>
            </a:extLst>
          </p:cNvPr>
          <p:cNvSpPr txBox="1"/>
          <p:nvPr/>
        </p:nvSpPr>
        <p:spPr>
          <a:xfrm>
            <a:off x="5275471" y="6184465"/>
            <a:ext cx="862959" cy="33855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7.37%</a:t>
            </a:r>
            <a:endParaRPr lang="en-IN" sz="16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7CD89-9E43-2E54-55B3-FF669C72A32E}"/>
              </a:ext>
            </a:extLst>
          </p:cNvPr>
          <p:cNvSpPr txBox="1"/>
          <p:nvPr/>
        </p:nvSpPr>
        <p:spPr>
          <a:xfrm>
            <a:off x="5471432" y="5988258"/>
            <a:ext cx="233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Base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106872-1B45-9A2F-83D7-11452B4AC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50" y="5670299"/>
            <a:ext cx="5391902" cy="9335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204EB8-FC1D-616A-35CC-BC5A848360F6}"/>
              </a:ext>
            </a:extLst>
          </p:cNvPr>
          <p:cNvSpPr txBox="1"/>
          <p:nvPr/>
        </p:nvSpPr>
        <p:spPr>
          <a:xfrm>
            <a:off x="8670689" y="5494470"/>
            <a:ext cx="233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Scenario Based Inputs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E83E97-F5AF-C25A-E079-DAF48C1B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63305">
            <a:off x="8430243" y="5111257"/>
            <a:ext cx="318505" cy="3185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FA7624-E621-DA3E-4D47-0F494583634F}"/>
              </a:ext>
            </a:extLst>
          </p:cNvPr>
          <p:cNvSpPr txBox="1"/>
          <p:nvPr/>
        </p:nvSpPr>
        <p:spPr>
          <a:xfrm>
            <a:off x="7696200" y="4614901"/>
            <a:ext cx="233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Bull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FC8DD-74AC-9128-E302-D7663BBE46EA}"/>
              </a:ext>
            </a:extLst>
          </p:cNvPr>
          <p:cNvSpPr txBox="1"/>
          <p:nvPr/>
        </p:nvSpPr>
        <p:spPr>
          <a:xfrm>
            <a:off x="7538642" y="4833620"/>
            <a:ext cx="862959" cy="26161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7.18%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5BA1C3-91C2-4F3A-88E8-CC79A303A6A4}"/>
              </a:ext>
            </a:extLst>
          </p:cNvPr>
          <p:cNvSpPr txBox="1"/>
          <p:nvPr/>
        </p:nvSpPr>
        <p:spPr>
          <a:xfrm>
            <a:off x="10338512" y="4614901"/>
            <a:ext cx="233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Bear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C64C1-805F-8AB6-A2E5-4A3EBFEC9623}"/>
              </a:ext>
            </a:extLst>
          </p:cNvPr>
          <p:cNvSpPr txBox="1"/>
          <p:nvPr/>
        </p:nvSpPr>
        <p:spPr>
          <a:xfrm>
            <a:off x="10146188" y="4833620"/>
            <a:ext cx="862959" cy="26161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7.46%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041089B-F201-219B-2CAC-53916A2E2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5288">
            <a:off x="9900747" y="5107996"/>
            <a:ext cx="318505" cy="31850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B7A730-AFB0-6799-1847-0BFDA0D3E4B0}"/>
              </a:ext>
            </a:extLst>
          </p:cNvPr>
          <p:cNvSpPr txBox="1"/>
          <p:nvPr/>
        </p:nvSpPr>
        <p:spPr>
          <a:xfrm>
            <a:off x="6541257" y="1681893"/>
            <a:ext cx="862959" cy="26161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3%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1A573F-C163-9CC1-926C-EE9F1A2492E4}"/>
              </a:ext>
            </a:extLst>
          </p:cNvPr>
          <p:cNvSpPr txBox="1"/>
          <p:nvPr/>
        </p:nvSpPr>
        <p:spPr>
          <a:xfrm>
            <a:off x="8151418" y="1681893"/>
            <a:ext cx="862959" cy="26161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3.2%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EA731F-602A-802A-726C-C0F3BF255221}"/>
              </a:ext>
            </a:extLst>
          </p:cNvPr>
          <p:cNvSpPr txBox="1"/>
          <p:nvPr/>
        </p:nvSpPr>
        <p:spPr>
          <a:xfrm>
            <a:off x="9714708" y="1681893"/>
            <a:ext cx="862959" cy="26161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2.8%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F1C1AD-7957-AC00-5439-4FA3DAFAAF0D}"/>
              </a:ext>
            </a:extLst>
          </p:cNvPr>
          <p:cNvSpPr txBox="1"/>
          <p:nvPr/>
        </p:nvSpPr>
        <p:spPr>
          <a:xfrm>
            <a:off x="7696200" y="1261304"/>
            <a:ext cx="233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Terminal Growth Rate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3EE541-4950-849B-E347-CF45E4E8FC75}"/>
              </a:ext>
            </a:extLst>
          </p:cNvPr>
          <p:cNvSpPr txBox="1"/>
          <p:nvPr/>
        </p:nvSpPr>
        <p:spPr>
          <a:xfrm>
            <a:off x="6692914" y="1494334"/>
            <a:ext cx="233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A22371-BF68-1707-96A9-78044D8EECC0}"/>
              </a:ext>
            </a:extLst>
          </p:cNvPr>
          <p:cNvSpPr txBox="1"/>
          <p:nvPr/>
        </p:nvSpPr>
        <p:spPr>
          <a:xfrm>
            <a:off x="8314310" y="1500474"/>
            <a:ext cx="233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Bull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06828A-6409-103B-8682-B49E30AE2215}"/>
              </a:ext>
            </a:extLst>
          </p:cNvPr>
          <p:cNvSpPr txBox="1"/>
          <p:nvPr/>
        </p:nvSpPr>
        <p:spPr>
          <a:xfrm>
            <a:off x="9901368" y="1493399"/>
            <a:ext cx="233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Bear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DDA799-A8F9-F7A5-A1D5-57BBD1A56BA9}"/>
              </a:ext>
            </a:extLst>
          </p:cNvPr>
          <p:cNvSpPr txBox="1"/>
          <p:nvPr/>
        </p:nvSpPr>
        <p:spPr>
          <a:xfrm>
            <a:off x="7871543" y="2570596"/>
            <a:ext cx="1598292" cy="43088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18% as per Company Disclosures</a:t>
            </a:r>
            <a:endParaRPr lang="en-IN" sz="11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73AB90-CFE1-431D-85E7-01D8C60568D2}"/>
              </a:ext>
            </a:extLst>
          </p:cNvPr>
          <p:cNvSpPr txBox="1"/>
          <p:nvPr/>
        </p:nvSpPr>
        <p:spPr>
          <a:xfrm>
            <a:off x="8303022" y="2308985"/>
            <a:ext cx="233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Tax Rate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0BAB599-6579-5045-B04B-0F563C3B7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666976" y="5873172"/>
            <a:ext cx="152424" cy="1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6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hink-cell data - do not delete" hidden="1">
            <a:extLst>
              <a:ext uri="{FF2B5EF4-FFF2-40B4-BE49-F238E27FC236}">
                <a16:creationId xmlns:a16="http://schemas.microsoft.com/office/drawing/2014/main" id="{BADAADC4-56BA-1EB7-EEFC-05FCB6198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8705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88995E2-5D22-8898-A78B-0AC5AA606D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" y="104056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pic>
        <p:nvPicPr>
          <p:cNvPr id="3" name="Picture 2" descr="A red and white logo&#10;&#10;AI-generated content may be incorrect.">
            <a:extLst>
              <a:ext uri="{FF2B5EF4-FFF2-40B4-BE49-F238E27FC236}">
                <a16:creationId xmlns:a16="http://schemas.microsoft.com/office/drawing/2014/main" id="{E0D21D14-EF74-D986-D0B5-0DE3292DE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9" y="74873"/>
            <a:ext cx="493907" cy="49928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527137-A144-246B-66D3-B67EDD15E083}"/>
              </a:ext>
            </a:extLst>
          </p:cNvPr>
          <p:cNvCxnSpPr>
            <a:cxnSpLocks/>
          </p:cNvCxnSpPr>
          <p:nvPr/>
        </p:nvCxnSpPr>
        <p:spPr>
          <a:xfrm>
            <a:off x="701890" y="104056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74DB28-AAB7-D440-711E-BF5DBC1C9AF7}"/>
              </a:ext>
            </a:extLst>
          </p:cNvPr>
          <p:cNvSpPr txBox="1"/>
          <p:nvPr/>
        </p:nvSpPr>
        <p:spPr>
          <a:xfrm>
            <a:off x="710741" y="132423"/>
            <a:ext cx="4870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Blended Valuation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C89F808-C7E8-3B05-330D-A3127BF350E0}"/>
              </a:ext>
            </a:extLst>
          </p:cNvPr>
          <p:cNvGrpSpPr/>
          <p:nvPr/>
        </p:nvGrpSpPr>
        <p:grpSpPr>
          <a:xfrm>
            <a:off x="0" y="1564358"/>
            <a:ext cx="9727354" cy="4851400"/>
            <a:chOff x="635323" y="-177800"/>
            <a:chExt cx="9727354" cy="48514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57357B-0DC1-5D5A-58E7-8BA0180C1B1A}"/>
                </a:ext>
              </a:extLst>
            </p:cNvPr>
            <p:cNvSpPr txBox="1"/>
            <p:nvPr/>
          </p:nvSpPr>
          <p:spPr>
            <a:xfrm>
              <a:off x="8737399" y="3275830"/>
              <a:ext cx="16252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8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$363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DC5E1A-C251-B8D9-8DDB-A93AB5499566}"/>
                </a:ext>
              </a:extLst>
            </p:cNvPr>
            <p:cNvGrpSpPr/>
            <p:nvPr/>
          </p:nvGrpSpPr>
          <p:grpSpPr>
            <a:xfrm>
              <a:off x="635323" y="-177800"/>
              <a:ext cx="9727354" cy="4851400"/>
              <a:chOff x="635323" y="-177800"/>
              <a:chExt cx="9727354" cy="48514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C4A50B-3229-8696-FF26-75A2EB8FA779}"/>
                  </a:ext>
                </a:extLst>
              </p:cNvPr>
              <p:cNvSpPr txBox="1"/>
              <p:nvPr/>
            </p:nvSpPr>
            <p:spPr>
              <a:xfrm>
                <a:off x="8737399" y="3409135"/>
                <a:ext cx="16252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800" b="1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Bull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4226A10-4BA3-5FEF-3B26-2934AB348B2C}"/>
                  </a:ext>
                </a:extLst>
              </p:cNvPr>
              <p:cNvGrpSpPr/>
              <p:nvPr/>
            </p:nvGrpSpPr>
            <p:grpSpPr>
              <a:xfrm>
                <a:off x="635323" y="-177800"/>
                <a:ext cx="8351520" cy="4851400"/>
                <a:chOff x="635323" y="-177800"/>
                <a:chExt cx="8351520" cy="485140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639DD7D-D752-693F-484C-B66F0AB33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4200" y="1058333"/>
                  <a:ext cx="0" cy="3615267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18C2796-81F2-EB60-6D48-BB6EFE5B7D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7400" y="-177800"/>
                  <a:ext cx="0" cy="48514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CD55195D-3379-3A77-083B-05215A66D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57400" y="4673600"/>
                  <a:ext cx="692944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B09B55B6-C22C-C717-B759-8DEF028FA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24600" y="1058333"/>
                  <a:ext cx="0" cy="3615267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0B05BF-0CC9-DAED-C146-1CD3C3503A6B}"/>
                    </a:ext>
                  </a:extLst>
                </p:cNvPr>
                <p:cNvSpPr txBox="1"/>
                <p:nvPr/>
              </p:nvSpPr>
              <p:spPr>
                <a:xfrm>
                  <a:off x="3048000" y="1410959"/>
                  <a:ext cx="2819395" cy="215444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IN" sz="8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5ABF74-5A37-2F61-939F-F93352034826}"/>
                    </a:ext>
                  </a:extLst>
                </p:cNvPr>
                <p:cNvSpPr txBox="1"/>
                <p:nvPr/>
              </p:nvSpPr>
              <p:spPr>
                <a:xfrm>
                  <a:off x="3708722" y="689000"/>
                  <a:ext cx="16252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Last Closing Price</a:t>
                  </a:r>
                </a:p>
                <a:p>
                  <a:pPr algn="just"/>
                  <a:r>
                    <a:rPr lang="en-IN" sz="800" b="1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$238.37 ( as of June 26, 2025)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7B8B8E9-45AA-8C80-6CA0-68EBC8781030}"/>
                    </a:ext>
                  </a:extLst>
                </p:cNvPr>
                <p:cNvSpPr txBox="1"/>
                <p:nvPr/>
              </p:nvSpPr>
              <p:spPr>
                <a:xfrm>
                  <a:off x="6096000" y="689000"/>
                  <a:ext cx="16252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Target Price</a:t>
                  </a:r>
                </a:p>
                <a:p>
                  <a:pPr algn="just"/>
                  <a:r>
                    <a:rPr lang="en-IN" sz="800" b="1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$268.31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4CD6D60-D812-0692-DEFC-F7C1CDA2E3E0}"/>
                    </a:ext>
                  </a:extLst>
                </p:cNvPr>
                <p:cNvSpPr txBox="1"/>
                <p:nvPr/>
              </p:nvSpPr>
              <p:spPr>
                <a:xfrm>
                  <a:off x="635323" y="1410959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52-Week Trading Range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C74146-1A57-EE58-38F5-B519D3B27AE2}"/>
                    </a:ext>
                  </a:extLst>
                </p:cNvPr>
                <p:cNvSpPr txBox="1"/>
                <p:nvPr/>
              </p:nvSpPr>
              <p:spPr>
                <a:xfrm>
                  <a:off x="2523549" y="1441737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$135.24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7E61467-A1F2-4787-F033-4823A3E4963B}"/>
                    </a:ext>
                  </a:extLst>
                </p:cNvPr>
                <p:cNvSpPr txBox="1"/>
                <p:nvPr/>
              </p:nvSpPr>
              <p:spPr>
                <a:xfrm>
                  <a:off x="5791353" y="1441737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$245.08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ACB3CF-D978-2001-3863-0EBD92CA778A}"/>
                    </a:ext>
                  </a:extLst>
                </p:cNvPr>
                <p:cNvSpPr txBox="1"/>
                <p:nvPr/>
              </p:nvSpPr>
              <p:spPr>
                <a:xfrm>
                  <a:off x="1041409" y="1985323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Broker Targets 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DFF9A67-C05F-F3BA-60F5-7405C58B12AE}"/>
                    </a:ext>
                  </a:extLst>
                </p:cNvPr>
                <p:cNvSpPr txBox="1"/>
                <p:nvPr/>
              </p:nvSpPr>
              <p:spPr>
                <a:xfrm>
                  <a:off x="3251200" y="1963639"/>
                  <a:ext cx="3759197" cy="215444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IN" sz="8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3C91FC-E387-800E-35F1-800336489C9A}"/>
                    </a:ext>
                  </a:extLst>
                </p:cNvPr>
                <p:cNvSpPr txBox="1"/>
                <p:nvPr/>
              </p:nvSpPr>
              <p:spPr>
                <a:xfrm>
                  <a:off x="2742879" y="1979028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$144.11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ABBCEF4-C25B-D4ED-2B9F-3411D9CD2CE6}"/>
                    </a:ext>
                  </a:extLst>
                </p:cNvPr>
                <p:cNvSpPr txBox="1"/>
                <p:nvPr/>
              </p:nvSpPr>
              <p:spPr>
                <a:xfrm>
                  <a:off x="6951288" y="1994417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$275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ED21C50-61E9-7ABF-8763-B7FE0E60256B}"/>
                    </a:ext>
                  </a:extLst>
                </p:cNvPr>
                <p:cNvSpPr txBox="1"/>
                <p:nvPr/>
              </p:nvSpPr>
              <p:spPr>
                <a:xfrm>
                  <a:off x="3911755" y="2547097"/>
                  <a:ext cx="3276408" cy="215444"/>
                </a:xfrm>
                <a:prstGeom prst="rect">
                  <a:avLst/>
                </a:prstGeom>
                <a:solidFill>
                  <a:srgbClr val="0F3A18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IN" sz="8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CC657ED-58A0-A838-A462-9D46E765FE54}"/>
                    </a:ext>
                  </a:extLst>
                </p:cNvPr>
                <p:cNvSpPr txBox="1"/>
                <p:nvPr/>
              </p:nvSpPr>
              <p:spPr>
                <a:xfrm>
                  <a:off x="1117601" y="3275830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DCF (80%)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C2EFBD8-D13F-86D4-72CF-5D977D73FA84}"/>
                    </a:ext>
                  </a:extLst>
                </p:cNvPr>
                <p:cNvSpPr txBox="1"/>
                <p:nvPr/>
              </p:nvSpPr>
              <p:spPr>
                <a:xfrm>
                  <a:off x="3445607" y="2581773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$211.25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DF2BF0D-033C-9664-B31B-B53F240B2D61}"/>
                    </a:ext>
                  </a:extLst>
                </p:cNvPr>
                <p:cNvSpPr txBox="1"/>
                <p:nvPr/>
              </p:nvSpPr>
              <p:spPr>
                <a:xfrm>
                  <a:off x="7112121" y="2581773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$275.25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A57A1C-A6CD-B638-FDBA-ABF10550150D}"/>
                    </a:ext>
                  </a:extLst>
                </p:cNvPr>
                <p:cNvSpPr txBox="1"/>
                <p:nvPr/>
              </p:nvSpPr>
              <p:spPr>
                <a:xfrm>
                  <a:off x="2675315" y="2843383"/>
                  <a:ext cx="16252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b="1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RV – Avg. (EV/EBITDA + P/E Median)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11088BF-DD8F-F086-C073-2A8C9740B18B}"/>
                    </a:ext>
                  </a:extLst>
                </p:cNvPr>
                <p:cNvSpPr txBox="1"/>
                <p:nvPr/>
              </p:nvSpPr>
              <p:spPr>
                <a:xfrm>
                  <a:off x="7150142" y="2797217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b="1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DCF - Base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04A6BB5-9581-51DE-846B-E1CBB172AE51}"/>
                    </a:ext>
                  </a:extLst>
                </p:cNvPr>
                <p:cNvSpPr txBox="1"/>
                <p:nvPr/>
              </p:nvSpPr>
              <p:spPr>
                <a:xfrm>
                  <a:off x="846981" y="2566385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Blended Valuation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AFD5949-F61F-38C1-1AF5-352A02000827}"/>
                    </a:ext>
                  </a:extLst>
                </p:cNvPr>
                <p:cNvSpPr txBox="1"/>
                <p:nvPr/>
              </p:nvSpPr>
              <p:spPr>
                <a:xfrm>
                  <a:off x="3758870" y="3275830"/>
                  <a:ext cx="4978529" cy="215444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IN" sz="8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97F670E-0F8B-6FDB-A1CD-7CBAA7D74506}"/>
                    </a:ext>
                  </a:extLst>
                </p:cNvPr>
                <p:cNvSpPr txBox="1"/>
                <p:nvPr/>
              </p:nvSpPr>
              <p:spPr>
                <a:xfrm>
                  <a:off x="3336188" y="3275830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$189.7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0B2B531-7019-399A-F52F-63FB29142A75}"/>
                    </a:ext>
                  </a:extLst>
                </p:cNvPr>
                <p:cNvSpPr txBox="1"/>
                <p:nvPr/>
              </p:nvSpPr>
              <p:spPr>
                <a:xfrm>
                  <a:off x="3352317" y="3437413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b="1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Bear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C6F8353-0031-A7D1-1B75-7DA6D3BDA7B2}"/>
                    </a:ext>
                  </a:extLst>
                </p:cNvPr>
                <p:cNvSpPr txBox="1"/>
                <p:nvPr/>
              </p:nvSpPr>
              <p:spPr>
                <a:xfrm>
                  <a:off x="1168763" y="3846238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RV (20%)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EF184B-327C-0822-2E23-069F5D9BB65E}"/>
                    </a:ext>
                  </a:extLst>
                </p:cNvPr>
                <p:cNvSpPr txBox="1"/>
                <p:nvPr/>
              </p:nvSpPr>
              <p:spPr>
                <a:xfrm>
                  <a:off x="3769807" y="4000665"/>
                  <a:ext cx="530761" cy="215444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IN" sz="8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709865B-F03A-8D53-F51B-3147BE9CC047}"/>
                    </a:ext>
                  </a:extLst>
                </p:cNvPr>
                <p:cNvSpPr txBox="1"/>
                <p:nvPr/>
              </p:nvSpPr>
              <p:spPr>
                <a:xfrm>
                  <a:off x="3235117" y="4000665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$209.05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B3A7365-564A-2BA9-4B57-CEA6CEE5FD2D}"/>
                    </a:ext>
                  </a:extLst>
                </p:cNvPr>
                <p:cNvSpPr txBox="1"/>
                <p:nvPr/>
              </p:nvSpPr>
              <p:spPr>
                <a:xfrm>
                  <a:off x="4233650" y="4011320"/>
                  <a:ext cx="16252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8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$213.44</a:t>
                  </a:r>
                </a:p>
              </p:txBody>
            </p:sp>
          </p:grp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D5983E2-97FB-5943-544B-7EDB87B40EF4}"/>
              </a:ext>
            </a:extLst>
          </p:cNvPr>
          <p:cNvSpPr txBox="1"/>
          <p:nvPr/>
        </p:nvSpPr>
        <p:spPr>
          <a:xfrm>
            <a:off x="8656197" y="1404681"/>
            <a:ext cx="3198051" cy="3231654"/>
          </a:xfrm>
          <a:prstGeom prst="rect">
            <a:avLst/>
          </a:prstGeom>
          <a:solidFill>
            <a:srgbClr val="B4D5C9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12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        </a:t>
            </a:r>
            <a:r>
              <a:rPr lang="en-US" sz="12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Discounted Cash Flow Model Drivers:</a:t>
            </a:r>
          </a:p>
          <a:p>
            <a:pPr algn="just"/>
            <a:endParaRPr lang="en-US" sz="1200" b="1" dirty="0">
              <a:solidFill>
                <a:schemeClr val="bg1"/>
              </a:solidFill>
              <a:latin typeface="Catamaran Black" panose="00000A00000000000000" pitchFamily="2" charset="0"/>
              <a:cs typeface="Catamaran Black" panose="00000A00000000000000" pitchFamily="2" charset="0"/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Revenue growth driven by GTA VI, NBA 2K, Zynga Mobile</a:t>
            </a:r>
          </a:p>
          <a:p>
            <a:pPr algn="just"/>
            <a:b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Normalised margin expansion post-FY25 (Revenue, EBIT, Deferred Rev., Capitalised R&amp;D etc.)</a:t>
            </a:r>
          </a:p>
          <a:p>
            <a:pPr algn="just"/>
            <a:b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Capex and working capital based on historical averages and forward-looking adjustments 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Terminal growth rate: 3.0%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Tax Rate : 18%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WACC: 7.37%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EBE505-09C3-BAD0-6880-4AFAABA2A438}"/>
              </a:ext>
            </a:extLst>
          </p:cNvPr>
          <p:cNvSpPr txBox="1"/>
          <p:nvPr/>
        </p:nvSpPr>
        <p:spPr>
          <a:xfrm>
            <a:off x="8679299" y="4754818"/>
            <a:ext cx="3198051" cy="1569660"/>
          </a:xfrm>
          <a:prstGeom prst="rect">
            <a:avLst/>
          </a:prstGeom>
          <a:solidFill>
            <a:srgbClr val="B4D5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        </a:t>
            </a:r>
            <a:r>
              <a:rPr lang="en-US" sz="12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Relative Valuation Drivers:</a:t>
            </a:r>
          </a:p>
          <a:p>
            <a:pPr algn="just"/>
            <a:endParaRPr lang="en-US" sz="1200" b="1" dirty="0">
              <a:solidFill>
                <a:schemeClr val="bg1"/>
              </a:solidFill>
              <a:latin typeface="Catamaran Black" panose="00000A00000000000000" pitchFamily="2" charset="0"/>
              <a:cs typeface="Catamaran Black" panose="00000A00000000000000" pitchFamily="2" charset="0"/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Peer Set: Electronic Arts, Ubisoft, Nintendo, CD Projekt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P/E and EV/EBITDA peer medians applied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Excludes outliers and distorted peer multiples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A0CA70-343E-734B-BE63-BB3800F13D85}"/>
              </a:ext>
            </a:extLst>
          </p:cNvPr>
          <p:cNvSpPr txBox="1"/>
          <p:nvPr/>
        </p:nvSpPr>
        <p:spPr>
          <a:xfrm>
            <a:off x="1968019" y="734146"/>
            <a:ext cx="65281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Calculated a share price of $268.31, an 12.5% premium to last close –</a:t>
            </a:r>
            <a:br>
              <a:rPr lang="en-US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Valued Take-Two Interactive using a blended approach consisting of a discounted cash flow model (80%) and a relative valuation (20%).</a:t>
            </a:r>
            <a:endParaRPr lang="en-IN" sz="11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4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84BE212-57D0-8741-8B73-6666992E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" y="104056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D547F-69EF-1FC5-4BB6-30D931F2040D}"/>
              </a:ext>
            </a:extLst>
          </p:cNvPr>
          <p:cNvSpPr txBox="1"/>
          <p:nvPr/>
        </p:nvSpPr>
        <p:spPr>
          <a:xfrm>
            <a:off x="710741" y="132423"/>
            <a:ext cx="4870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Risks and ESG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19C744-65E8-9616-EAA5-F466EF9D5334}"/>
              </a:ext>
            </a:extLst>
          </p:cNvPr>
          <p:cNvCxnSpPr>
            <a:cxnSpLocks/>
          </p:cNvCxnSpPr>
          <p:nvPr/>
        </p:nvCxnSpPr>
        <p:spPr>
          <a:xfrm>
            <a:off x="701890" y="104056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red and white logo&#10;&#10;AI-generated content may be incorrect.">
            <a:extLst>
              <a:ext uri="{FF2B5EF4-FFF2-40B4-BE49-F238E27FC236}">
                <a16:creationId xmlns:a16="http://schemas.microsoft.com/office/drawing/2014/main" id="{B26E5AA8-2008-5C83-E7FB-126A35E2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9" y="74873"/>
            <a:ext cx="493907" cy="4992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AE426F8-B72F-A455-9B6A-39AA7865784D}"/>
              </a:ext>
            </a:extLst>
          </p:cNvPr>
          <p:cNvGrpSpPr/>
          <p:nvPr/>
        </p:nvGrpSpPr>
        <p:grpSpPr>
          <a:xfrm>
            <a:off x="137482" y="705376"/>
            <a:ext cx="11917036" cy="4151104"/>
            <a:chOff x="137482" y="1284496"/>
            <a:chExt cx="11917036" cy="415110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56097EB-8287-2ADA-1FF8-D795C4F4F3FB}"/>
                </a:ext>
              </a:extLst>
            </p:cNvPr>
            <p:cNvGrpSpPr/>
            <p:nvPr/>
          </p:nvGrpSpPr>
          <p:grpSpPr>
            <a:xfrm>
              <a:off x="3146191" y="1284496"/>
              <a:ext cx="8000178" cy="4151104"/>
              <a:chOff x="209918" y="1044992"/>
              <a:chExt cx="8000178" cy="415110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5A6502F-5900-C996-23D8-5852D62C8094}"/>
                  </a:ext>
                </a:extLst>
              </p:cNvPr>
              <p:cNvGrpSpPr/>
              <p:nvPr/>
            </p:nvGrpSpPr>
            <p:grpSpPr>
              <a:xfrm>
                <a:off x="209918" y="1044992"/>
                <a:ext cx="5953760" cy="4151104"/>
                <a:chOff x="209918" y="1044992"/>
                <a:chExt cx="5953760" cy="415110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F3AABAD-BE2A-151B-FD56-13E58473BDA1}"/>
                    </a:ext>
                  </a:extLst>
                </p:cNvPr>
                <p:cNvGrpSpPr/>
                <p:nvPr/>
              </p:nvGrpSpPr>
              <p:grpSpPr>
                <a:xfrm>
                  <a:off x="209918" y="1066800"/>
                  <a:ext cx="5953760" cy="4129296"/>
                  <a:chOff x="2560320" y="2011680"/>
                  <a:chExt cx="5953760" cy="4129296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DC3D4CAB-DC79-BABE-F270-B04562EC5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60320" y="2011680"/>
                    <a:ext cx="0" cy="412929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AC0675E4-6B9F-27A0-D25B-620DC474A1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60320" y="6140976"/>
                    <a:ext cx="5953760" cy="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11C3FE81-8F8B-3788-7F50-C03E4A8DB880}"/>
                      </a:ext>
                    </a:extLst>
                  </p:cNvPr>
                  <p:cNvSpPr/>
                  <p:nvPr/>
                </p:nvSpPr>
                <p:spPr>
                  <a:xfrm>
                    <a:off x="2753360" y="2306320"/>
                    <a:ext cx="2743199" cy="1584960"/>
                  </a:xfrm>
                  <a:prstGeom prst="roundRect">
                    <a:avLst/>
                  </a:prstGeom>
                  <a:solidFill>
                    <a:srgbClr val="52788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>
                        <a:latin typeface="Catamaran Medium" panose="00000600000000000000" pitchFamily="2" charset="0"/>
                        <a:cs typeface="Catamaran Medium" panose="00000600000000000000" pitchFamily="2" charset="0"/>
                      </a:rPr>
                      <a:t>🟠 Cybersecurity Breach or IP Theft</a:t>
                    </a:r>
                  </a:p>
                  <a:p>
                    <a:pPr algn="ctr"/>
                    <a:endParaRPr lang="en-IN" sz="1100" b="1" dirty="0">
                      <a:latin typeface="Catamaran Medium" panose="00000600000000000000" pitchFamily="2" charset="0"/>
                      <a:cs typeface="Catamaran Medium" panose="00000600000000000000" pitchFamily="2" charset="0"/>
                    </a:endParaRPr>
                  </a:p>
                  <a:p>
                    <a:pPr algn="ctr"/>
                    <a:r>
                      <a:rPr lang="en-US" sz="1100" b="1" dirty="0">
                        <a:latin typeface="Catamaran Medium" panose="00000600000000000000" pitchFamily="2" charset="0"/>
                        <a:cs typeface="Catamaran Medium" panose="00000600000000000000" pitchFamily="2" charset="0"/>
                      </a:rPr>
                      <a:t>🟠 Regulatory Shock — Monetisation Restrictions</a:t>
                    </a:r>
                    <a:endParaRPr lang="en-IN" sz="1100" b="1" dirty="0">
                      <a:latin typeface="Catamaran Medium" panose="00000600000000000000" pitchFamily="2" charset="0"/>
                      <a:cs typeface="Catamaran Medium" panose="00000600000000000000" pitchFamily="2" charset="0"/>
                    </a:endParaRPr>
                  </a:p>
                </p:txBody>
              </p:sp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C14A0484-7518-C316-8E19-6ED1BAB72A10}"/>
                      </a:ext>
                    </a:extLst>
                  </p:cNvPr>
                  <p:cNvSpPr/>
                  <p:nvPr/>
                </p:nvSpPr>
                <p:spPr>
                  <a:xfrm>
                    <a:off x="2753360" y="4236720"/>
                    <a:ext cx="2743199" cy="1584959"/>
                  </a:xfrm>
                  <a:prstGeom prst="roundRect">
                    <a:avLst/>
                  </a:prstGeom>
                  <a:solidFill>
                    <a:srgbClr val="52788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>
                        <a:latin typeface="Catamaran Medium" panose="00000600000000000000" pitchFamily="2" charset="0"/>
                        <a:cs typeface="Catamaran Medium" panose="00000600000000000000" pitchFamily="2" charset="0"/>
                      </a:rPr>
                      <a:t>⚪ Minor Cost Overruns or Development Slippage</a:t>
                    </a:r>
                    <a:endParaRPr lang="en-IN" sz="1100" b="1" dirty="0">
                      <a:latin typeface="Catamaran Medium" panose="00000600000000000000" pitchFamily="2" charset="0"/>
                      <a:cs typeface="Catamaran Medium" panose="00000600000000000000" pitchFamily="2" charset="0"/>
                    </a:endParaRPr>
                  </a:p>
                </p:txBody>
              </p:sp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C822F5D4-76B8-7A81-2A8A-18EBD65DD544}"/>
                      </a:ext>
                    </a:extLst>
                  </p:cNvPr>
                  <p:cNvSpPr/>
                  <p:nvPr/>
                </p:nvSpPr>
                <p:spPr>
                  <a:xfrm>
                    <a:off x="5689598" y="2306320"/>
                    <a:ext cx="2743199" cy="1584960"/>
                  </a:xfrm>
                  <a:prstGeom prst="roundRect">
                    <a:avLst/>
                  </a:prstGeom>
                  <a:solidFill>
                    <a:srgbClr val="52788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>
                        <a:latin typeface="Catamaran Medium" panose="00000600000000000000" pitchFamily="2" charset="0"/>
                        <a:cs typeface="Catamaran Medium" panose="00000600000000000000" pitchFamily="2" charset="0"/>
                      </a:rPr>
                      <a:t>🔴 Execution Risk: GTA VI Delay or Weak Monetisation</a:t>
                    </a:r>
                  </a:p>
                  <a:p>
                    <a:pPr algn="ctr"/>
                    <a:endParaRPr lang="en-US" sz="1100" b="1" dirty="0">
                      <a:latin typeface="Catamaran Medium" panose="00000600000000000000" pitchFamily="2" charset="0"/>
                      <a:cs typeface="Catamaran Medium" panose="00000600000000000000" pitchFamily="2" charset="0"/>
                    </a:endParaRPr>
                  </a:p>
                  <a:p>
                    <a:pPr algn="ctr"/>
                    <a:r>
                      <a:rPr lang="en-US" sz="1100" b="1" dirty="0">
                        <a:latin typeface="Catamaran Medium" panose="00000600000000000000" pitchFamily="2" charset="0"/>
                        <a:cs typeface="Catamaran Medium" panose="00000600000000000000" pitchFamily="2" charset="0"/>
                      </a:rPr>
                      <a:t>🔴 Market Saturation &amp; Competitive Pressure</a:t>
                    </a:r>
                    <a:endParaRPr lang="en-IN" sz="1100" b="1" dirty="0">
                      <a:latin typeface="Catamaran Medium" panose="00000600000000000000" pitchFamily="2" charset="0"/>
                      <a:cs typeface="Catamaran Medium" panose="00000600000000000000" pitchFamily="2" charset="0"/>
                    </a:endParaRPr>
                  </a:p>
                </p:txBody>
              </p: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F45C2DC3-1D21-620D-5A4D-F5C03EB4B857}"/>
                      </a:ext>
                    </a:extLst>
                  </p:cNvPr>
                  <p:cNvSpPr/>
                  <p:nvPr/>
                </p:nvSpPr>
                <p:spPr>
                  <a:xfrm>
                    <a:off x="5689597" y="4236720"/>
                    <a:ext cx="2743199" cy="1584960"/>
                  </a:xfrm>
                  <a:prstGeom prst="roundRect">
                    <a:avLst/>
                  </a:prstGeom>
                  <a:solidFill>
                    <a:srgbClr val="52788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>
                        <a:latin typeface="Catamaran Medium" panose="00000600000000000000" pitchFamily="2" charset="0"/>
                        <a:cs typeface="Catamaran Medium" panose="00000600000000000000" pitchFamily="2" charset="0"/>
                      </a:rPr>
                      <a:t>🔵 Platform Policy Risk (Apple, Google, Sony)</a:t>
                    </a:r>
                    <a:endParaRPr lang="en-IN" sz="1100" b="1" dirty="0">
                      <a:latin typeface="Catamaran Medium" panose="00000600000000000000" pitchFamily="2" charset="0"/>
                      <a:cs typeface="Catamaran Medium" panose="00000600000000000000" pitchFamily="2" charset="0"/>
                    </a:endParaRP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D6D8B2D-80A3-04ED-D942-463DD74BAB43}"/>
                    </a:ext>
                  </a:extLst>
                </p:cNvPr>
                <p:cNvSpPr txBox="1"/>
                <p:nvPr/>
              </p:nvSpPr>
              <p:spPr>
                <a:xfrm>
                  <a:off x="402958" y="1044992"/>
                  <a:ext cx="48709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  <a:latin typeface="Catamaran ExtraBold" panose="00000900000000000000" pitchFamily="2" charset="0"/>
                      <a:cs typeface="Catamaran ExtraBold" panose="00000900000000000000" pitchFamily="2" charset="0"/>
                    </a:rPr>
                    <a:t>Low Probability — High Impact 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AC039D-E202-29EF-9EF9-EB12A5680BAB}"/>
                    </a:ext>
                  </a:extLst>
                </p:cNvPr>
                <p:cNvSpPr txBox="1"/>
                <p:nvPr/>
              </p:nvSpPr>
              <p:spPr>
                <a:xfrm>
                  <a:off x="402958" y="2984063"/>
                  <a:ext cx="48709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  <a:latin typeface="Catamaran ExtraBold" panose="00000900000000000000" pitchFamily="2" charset="0"/>
                      <a:cs typeface="Catamaran ExtraBold" panose="00000900000000000000" pitchFamily="2" charset="0"/>
                    </a:rPr>
                    <a:t>Low Probability — Low Impact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1D58F5-56DF-AC8C-2E94-2C1B60B83922}"/>
                  </a:ext>
                </a:extLst>
              </p:cNvPr>
              <p:cNvSpPr txBox="1"/>
              <p:nvPr/>
            </p:nvSpPr>
            <p:spPr>
              <a:xfrm>
                <a:off x="3339195" y="1053663"/>
                <a:ext cx="48709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High Probability — High Impact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A52336-58C5-1018-00CB-B32FB4CE7A5A}"/>
                  </a:ext>
                </a:extLst>
              </p:cNvPr>
              <p:cNvSpPr txBox="1"/>
              <p:nvPr/>
            </p:nvSpPr>
            <p:spPr>
              <a:xfrm>
                <a:off x="3339195" y="2984063"/>
                <a:ext cx="48709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High Probability — Low Impact</a:t>
                </a:r>
              </a:p>
            </p:txBody>
          </p:sp>
        </p:grpSp>
        <p:sp>
          <p:nvSpPr>
            <p:cNvPr id="32" name="Call-out: Line 31">
              <a:extLst>
                <a:ext uri="{FF2B5EF4-FFF2-40B4-BE49-F238E27FC236}">
                  <a16:creationId xmlns:a16="http://schemas.microsoft.com/office/drawing/2014/main" id="{BFC22C4C-F25B-74BE-BCC6-80B7D037CFB6}"/>
                </a:ext>
              </a:extLst>
            </p:cNvPr>
            <p:cNvSpPr/>
            <p:nvPr/>
          </p:nvSpPr>
          <p:spPr>
            <a:xfrm>
              <a:off x="137482" y="1696720"/>
              <a:ext cx="2296154" cy="995680"/>
            </a:xfrm>
            <a:prstGeom prst="borderCallout1">
              <a:avLst>
                <a:gd name="adj1" fmla="val 48341"/>
                <a:gd name="adj2" fmla="val 99761"/>
                <a:gd name="adj3" fmla="val 52296"/>
                <a:gd name="adj4" fmla="val 138889"/>
              </a:avLst>
            </a:prstGeom>
            <a:solidFill>
              <a:srgbClr val="B4D5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✔ Cybersecurity &amp; privacy oversight at Board level</a:t>
              </a:r>
              <a:br>
                <a:rPr lang="en-US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✔ Active engagement reduces regulatory blind spots</a:t>
              </a:r>
              <a:endParaRPr lang="en-IN" sz="10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33" name="Call-out: Line 32">
              <a:extLst>
                <a:ext uri="{FF2B5EF4-FFF2-40B4-BE49-F238E27FC236}">
                  <a16:creationId xmlns:a16="http://schemas.microsoft.com/office/drawing/2014/main" id="{645CE2CA-57FA-AB71-DA4B-3E3AC0984519}"/>
                </a:ext>
              </a:extLst>
            </p:cNvPr>
            <p:cNvSpPr/>
            <p:nvPr/>
          </p:nvSpPr>
          <p:spPr>
            <a:xfrm>
              <a:off x="137482" y="3667761"/>
              <a:ext cx="2296154" cy="995680"/>
            </a:xfrm>
            <a:prstGeom prst="borderCallout1">
              <a:avLst>
                <a:gd name="adj1" fmla="val 48341"/>
                <a:gd name="adj2" fmla="val 99761"/>
                <a:gd name="adj3" fmla="val 52296"/>
                <a:gd name="adj4" fmla="val 138889"/>
              </a:avLst>
            </a:prstGeom>
            <a:solidFill>
              <a:srgbClr val="B4D5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✔ Experienced project teams minimise development slippage</a:t>
              </a:r>
              <a:endParaRPr lang="en-IN" sz="10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34" name="Call-out: Line 33">
              <a:extLst>
                <a:ext uri="{FF2B5EF4-FFF2-40B4-BE49-F238E27FC236}">
                  <a16:creationId xmlns:a16="http://schemas.microsoft.com/office/drawing/2014/main" id="{B4A87D3F-96A2-AACC-87FD-DF191E6A9150}"/>
                </a:ext>
              </a:extLst>
            </p:cNvPr>
            <p:cNvSpPr/>
            <p:nvPr/>
          </p:nvSpPr>
          <p:spPr>
            <a:xfrm>
              <a:off x="9758364" y="1711216"/>
              <a:ext cx="2296154" cy="995680"/>
            </a:xfrm>
            <a:prstGeom prst="borderCallout1">
              <a:avLst>
                <a:gd name="adj1" fmla="val 47321"/>
                <a:gd name="adj2" fmla="val -682"/>
                <a:gd name="adj3" fmla="val 63521"/>
                <a:gd name="adj4" fmla="val -33236"/>
              </a:avLst>
            </a:prstGeom>
            <a:solidFill>
              <a:srgbClr val="B4D5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✔ Diversified pipeline reduces reliance on GTA VI</a:t>
              </a: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✔ Global talent &amp; retention focus supports execution</a:t>
              </a:r>
              <a:endParaRPr lang="en-IN" sz="10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35" name="Call-out: Line 34">
              <a:extLst>
                <a:ext uri="{FF2B5EF4-FFF2-40B4-BE49-F238E27FC236}">
                  <a16:creationId xmlns:a16="http://schemas.microsoft.com/office/drawing/2014/main" id="{271BF891-01A9-6884-485B-5F0897FAEA9C}"/>
                </a:ext>
              </a:extLst>
            </p:cNvPr>
            <p:cNvSpPr/>
            <p:nvPr/>
          </p:nvSpPr>
          <p:spPr>
            <a:xfrm>
              <a:off x="9758364" y="3753376"/>
              <a:ext cx="2296154" cy="995680"/>
            </a:xfrm>
            <a:prstGeom prst="borderCallout1">
              <a:avLst>
                <a:gd name="adj1" fmla="val 47321"/>
                <a:gd name="adj2" fmla="val -682"/>
                <a:gd name="adj3" fmla="val 62501"/>
                <a:gd name="adj4" fmla="val -31466"/>
              </a:avLst>
            </a:prstGeom>
            <a:solidFill>
              <a:srgbClr val="B4D5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✔ 80%+ owned IP strengthens platform negotiating power</a:t>
              </a: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✔ Player fairness &amp; compliance align with platform policies</a:t>
              </a:r>
              <a:endParaRPr lang="en-IN" sz="10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5A500B-EEB9-A2F0-8B86-B6BEBE8A0C6B}"/>
              </a:ext>
            </a:extLst>
          </p:cNvPr>
          <p:cNvGrpSpPr/>
          <p:nvPr/>
        </p:nvGrpSpPr>
        <p:grpSpPr>
          <a:xfrm>
            <a:off x="637316" y="5371831"/>
            <a:ext cx="11276304" cy="1169551"/>
            <a:chOff x="1040476" y="5553427"/>
            <a:chExt cx="11276304" cy="116955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3EBE89F-95AD-A1AF-6BF3-901B36326CF9}"/>
                </a:ext>
              </a:extLst>
            </p:cNvPr>
            <p:cNvGrpSpPr/>
            <p:nvPr/>
          </p:nvGrpSpPr>
          <p:grpSpPr>
            <a:xfrm>
              <a:off x="1040476" y="5553427"/>
              <a:ext cx="3761401" cy="954107"/>
              <a:chOff x="1040476" y="5553427"/>
              <a:chExt cx="3761401" cy="95410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FA60ADF-E044-9219-DA99-6F3421D49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476" y="5740400"/>
                <a:ext cx="490165" cy="490165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5F0E35-B975-F94E-E0AB-F6B0EE6EC4AA}"/>
                  </a:ext>
                </a:extLst>
              </p:cNvPr>
              <p:cNvSpPr txBox="1"/>
              <p:nvPr/>
            </p:nvSpPr>
            <p:spPr>
              <a:xfrm>
                <a:off x="1530641" y="5553427"/>
                <a:ext cx="32712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Catalysts</a:t>
                </a:r>
                <a:br>
                  <a:rPr lang="en-IN" sz="14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</a:br>
                <a:r>
                  <a:rPr lang="en-IN" sz="14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GTA VI Launch</a:t>
                </a:r>
                <a:br>
                  <a:rPr lang="en-IN" sz="14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IN" sz="14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Deep IP Pipeline</a:t>
                </a:r>
                <a:br>
                  <a:rPr lang="en-IN" sz="14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IN" sz="14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Solid Liquidity &amp; Financial Flexibility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744DDE-020B-8096-72D2-1B3E20FF3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875481" y="5785680"/>
              <a:ext cx="489600" cy="4896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4B9D83-7C5E-DCC2-A9E4-83935613C358}"/>
                </a:ext>
              </a:extLst>
            </p:cNvPr>
            <p:cNvSpPr txBox="1"/>
            <p:nvPr/>
          </p:nvSpPr>
          <p:spPr>
            <a:xfrm>
              <a:off x="5581642" y="5553427"/>
              <a:ext cx="282067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Risks</a:t>
              </a:r>
              <a:br>
                <a:rPr lang="en-US" sz="14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</a:br>
              <a:r>
                <a:rPr lang="en-US" sz="14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Execution Uncertainty (GTA VI, margins)</a:t>
              </a:r>
              <a:br>
                <a:rPr lang="en-US" sz="14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</a:br>
              <a:r>
                <a:rPr lang="en-US" sz="14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Regulatory &amp; Platform Headwinds</a:t>
              </a:r>
              <a:br>
                <a:rPr lang="en-US" sz="14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</a:br>
              <a:r>
                <a:rPr lang="en-US" sz="14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Competitive Pressure</a:t>
              </a:r>
              <a:endParaRPr lang="en-IN" sz="14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0D79EE1-0611-94B3-2AE2-7AC98167C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5151" y="5740965"/>
              <a:ext cx="489600" cy="4896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E15C90-3297-B883-B78C-95D318F2074A}"/>
                </a:ext>
              </a:extLst>
            </p:cNvPr>
            <p:cNvSpPr txBox="1"/>
            <p:nvPr/>
          </p:nvSpPr>
          <p:spPr>
            <a:xfrm>
              <a:off x="9496102" y="5553427"/>
              <a:ext cx="28206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Mitigants</a:t>
              </a:r>
              <a:br>
                <a:rPr lang="en-US" sz="14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</a:br>
              <a:r>
                <a:rPr lang="en-US" sz="14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ESG Governance &amp; Oversight</a:t>
              </a:r>
              <a:br>
                <a:rPr lang="en-US" sz="14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</a:br>
              <a:r>
                <a:rPr lang="en-US" sz="14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High IP Ownership (&gt;80%)Global Talent Base</a:t>
              </a:r>
              <a:endParaRPr lang="en-IN" sz="14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9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hink-cell data - do not delete" hidden="1">
            <a:extLst>
              <a:ext uri="{FF2B5EF4-FFF2-40B4-BE49-F238E27FC236}">
                <a16:creationId xmlns:a16="http://schemas.microsoft.com/office/drawing/2014/main" id="{221F1696-7D1B-2E5A-2A2C-03918FD64D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2128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09008DB-AC46-BA2B-76DA-E85E30CEC35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" y="76624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17ADE1-4B0F-8607-1E5B-05D6311E584B}"/>
              </a:ext>
            </a:extLst>
          </p:cNvPr>
          <p:cNvSpPr txBox="1"/>
          <p:nvPr/>
        </p:nvSpPr>
        <p:spPr>
          <a:xfrm>
            <a:off x="642001" y="104991"/>
            <a:ext cx="200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Investment Thesis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9098E9-FC55-345F-AE71-52BCF4DBB614}"/>
              </a:ext>
            </a:extLst>
          </p:cNvPr>
          <p:cNvCxnSpPr>
            <a:cxnSpLocks/>
          </p:cNvCxnSpPr>
          <p:nvPr/>
        </p:nvCxnSpPr>
        <p:spPr>
          <a:xfrm>
            <a:off x="633149" y="76624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BB371D-588D-FACC-1A02-29B4C301F351}"/>
              </a:ext>
            </a:extLst>
          </p:cNvPr>
          <p:cNvSpPr txBox="1"/>
          <p:nvPr/>
        </p:nvSpPr>
        <p:spPr>
          <a:xfrm>
            <a:off x="3370" y="675938"/>
            <a:ext cx="5482849" cy="954107"/>
          </a:xfrm>
          <a:prstGeom prst="rect">
            <a:avLst/>
          </a:prstGeom>
          <a:pattFill prst="dashDnDiag">
            <a:fgClr>
              <a:schemeClr val="tx1">
                <a:lumMod val="95000"/>
              </a:schemeClr>
            </a:fgClr>
            <a:bgClr>
              <a:schemeClr val="tx1"/>
            </a:bgClr>
          </a:patt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GTA VI History Suggests Material Upside; Market Growth Expectations Remain Modest — </a:t>
            </a:r>
            <a:r>
              <a:rPr lang="en-US" sz="1400" i="1" dirty="0">
                <a:solidFill>
                  <a:schemeClr val="bg1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rPr>
              <a:t>Past GTA titles delivered +25% revenue CAGR in first 2 years — current valuation implies only ~8% growth priced in</a:t>
            </a:r>
            <a:endParaRPr lang="en-IN" sz="1400" i="1" dirty="0">
              <a:solidFill>
                <a:schemeClr val="bg1"/>
              </a:solidFill>
              <a:latin typeface="Catamaran ExtraLight" panose="00000300000000000000" pitchFamily="2" charset="0"/>
              <a:cs typeface="Catamaran ExtraLight" panose="00000300000000000000" pitchFamily="2" charset="0"/>
            </a:endParaRPr>
          </a:p>
        </p:txBody>
      </p:sp>
      <p:grpSp>
        <p:nvGrpSpPr>
          <p:cNvPr id="1378" name="Group 1377">
            <a:extLst>
              <a:ext uri="{FF2B5EF4-FFF2-40B4-BE49-F238E27FC236}">
                <a16:creationId xmlns:a16="http://schemas.microsoft.com/office/drawing/2014/main" id="{623FB77F-DBD3-4DCD-BE7E-AB74B0FE6241}"/>
              </a:ext>
            </a:extLst>
          </p:cNvPr>
          <p:cNvGrpSpPr/>
          <p:nvPr/>
        </p:nvGrpSpPr>
        <p:grpSpPr>
          <a:xfrm>
            <a:off x="68741" y="1591979"/>
            <a:ext cx="5486848" cy="1528282"/>
            <a:chOff x="68741" y="1784550"/>
            <a:chExt cx="5486848" cy="1528282"/>
          </a:xfrm>
        </p:grpSpPr>
        <p:pic>
          <p:nvPicPr>
            <p:cNvPr id="4" name="Graphic 3" descr="Rocket with solid fill">
              <a:extLst>
                <a:ext uri="{FF2B5EF4-FFF2-40B4-BE49-F238E27FC236}">
                  <a16:creationId xmlns:a16="http://schemas.microsoft.com/office/drawing/2014/main" id="{57187B58-3BF2-262E-E267-F8E8C9E41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741" y="1858140"/>
              <a:ext cx="351883" cy="3200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068EF4-0A2F-1C83-C326-314C49DF57A8}"/>
                </a:ext>
              </a:extLst>
            </p:cNvPr>
            <p:cNvSpPr txBox="1"/>
            <p:nvPr/>
          </p:nvSpPr>
          <p:spPr>
            <a:xfrm>
              <a:off x="415622" y="1784550"/>
              <a:ext cx="5135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GTA VI — Gaming's Most Anticipated Blockbuster, Poised to Redefine Revenue Cycle</a:t>
              </a:r>
              <a:endParaRPr lang="en-IN" sz="14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pic>
          <p:nvPicPr>
            <p:cNvPr id="10" name="Picture 9" descr="A group of icons on a black background&#10;&#10;AI-generated content may be incorrect.">
              <a:extLst>
                <a:ext uri="{FF2B5EF4-FFF2-40B4-BE49-F238E27FC236}">
                  <a16:creationId xmlns:a16="http://schemas.microsoft.com/office/drawing/2014/main" id="{5F9038FF-82BB-B162-7216-F05C03825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1" y="2306920"/>
              <a:ext cx="346881" cy="3757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7842DE-6200-4649-F361-BB0057F704F1}"/>
                </a:ext>
              </a:extLst>
            </p:cNvPr>
            <p:cNvSpPr txBox="1"/>
            <p:nvPr/>
          </p:nvSpPr>
          <p:spPr>
            <a:xfrm>
              <a:off x="414619" y="2289232"/>
              <a:ext cx="5135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Recurring Digital Ecosystem Accelerating High-Margin, Cash-Generating Growth</a:t>
              </a:r>
              <a:endParaRPr lang="en-IN" sz="14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pic>
          <p:nvPicPr>
            <p:cNvPr id="13" name="Picture 1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7B0D1B0D-9DF6-7A36-F1A9-046618056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1" y="2811402"/>
              <a:ext cx="346881" cy="3757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BB3AF1-0AC7-A0AC-3D95-86D634D0BDAD}"/>
                </a:ext>
              </a:extLst>
            </p:cNvPr>
            <p:cNvSpPr txBox="1"/>
            <p:nvPr/>
          </p:nvSpPr>
          <p:spPr>
            <a:xfrm>
              <a:off x="420624" y="2789612"/>
              <a:ext cx="51349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World-Class IP Moat and Robust Pipeline Driving Durable Outperformance</a:t>
              </a:r>
              <a:endParaRPr lang="en-IN" sz="14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CE12C78-E107-2BE1-8A8B-FB3630650DFF}"/>
              </a:ext>
            </a:extLst>
          </p:cNvPr>
          <p:cNvGrpSpPr/>
          <p:nvPr/>
        </p:nvGrpSpPr>
        <p:grpSpPr>
          <a:xfrm>
            <a:off x="7369614" y="591055"/>
            <a:ext cx="4744793" cy="2639100"/>
            <a:chOff x="7231329" y="757378"/>
            <a:chExt cx="4131417" cy="23097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25E3C1B-3CC3-7337-4B6B-B54618F44A97}"/>
                </a:ext>
              </a:extLst>
            </p:cNvPr>
            <p:cNvSpPr txBox="1"/>
            <p:nvPr/>
          </p:nvSpPr>
          <p:spPr>
            <a:xfrm>
              <a:off x="9894699" y="2018568"/>
              <a:ext cx="438062" cy="404043"/>
            </a:xfrm>
            <a:prstGeom prst="rect">
              <a:avLst/>
            </a:prstGeom>
            <a:solidFill>
              <a:srgbClr val="FEDA8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  <a:t>$100 M</a:t>
              </a:r>
              <a:b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endParaRPr lang="en-IN" sz="800" b="1" dirty="0">
                <a:latin typeface="Catamaran Black" panose="00000A00000000000000" pitchFamily="2" charset="0"/>
                <a:cs typeface="Catamaran Black" panose="00000A00000000000000" pitchFamily="2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C2449E4-525D-CA16-9A90-C943E4979FB8}"/>
                </a:ext>
              </a:extLst>
            </p:cNvPr>
            <p:cNvSpPr txBox="1"/>
            <p:nvPr/>
          </p:nvSpPr>
          <p:spPr>
            <a:xfrm>
              <a:off x="9591009" y="1328843"/>
              <a:ext cx="303690" cy="188554"/>
            </a:xfrm>
            <a:prstGeom prst="rect">
              <a:avLst/>
            </a:prstGeom>
            <a:solidFill>
              <a:srgbClr val="93B59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  <a:t>$</a:t>
              </a:r>
              <a: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  <a:t>2B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8026EA6-BBBE-83E7-955F-1BABD5AA4C51}"/>
                </a:ext>
              </a:extLst>
            </p:cNvPr>
            <p:cNvSpPr txBox="1"/>
            <p:nvPr/>
          </p:nvSpPr>
          <p:spPr>
            <a:xfrm>
              <a:off x="9507355" y="2201885"/>
              <a:ext cx="831023" cy="298092"/>
            </a:xfrm>
            <a:prstGeom prst="rect">
              <a:avLst/>
            </a:prstGeom>
            <a:solidFill>
              <a:srgbClr val="FEDA8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  <a:t>$265 M</a:t>
              </a:r>
              <a:b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endParaRPr lang="en-IN" sz="800" b="1" dirty="0">
                <a:latin typeface="Catamaran Black" panose="00000A00000000000000" pitchFamily="2" charset="0"/>
                <a:cs typeface="Catamaran Black" panose="00000A00000000000000" pitchFamily="2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F8DB516-028A-32DA-432A-BD270A8FAC68}"/>
                </a:ext>
              </a:extLst>
            </p:cNvPr>
            <p:cNvSpPr txBox="1"/>
            <p:nvPr/>
          </p:nvSpPr>
          <p:spPr>
            <a:xfrm>
              <a:off x="8888428" y="1164204"/>
              <a:ext cx="618927" cy="188554"/>
            </a:xfrm>
            <a:prstGeom prst="rect">
              <a:avLst/>
            </a:prstGeom>
            <a:solidFill>
              <a:srgbClr val="93B59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  <a:t>$7.7B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D684870-6016-2B5B-3E5E-D0F55570A5D1}"/>
                </a:ext>
              </a:extLst>
            </p:cNvPr>
            <p:cNvSpPr txBox="1"/>
            <p:nvPr/>
          </p:nvSpPr>
          <p:spPr>
            <a:xfrm>
              <a:off x="10013568" y="1629226"/>
              <a:ext cx="774829" cy="202021"/>
            </a:xfrm>
            <a:prstGeom prst="rect">
              <a:avLst/>
            </a:prstGeom>
            <a:solidFill>
              <a:srgbClr val="93B59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  <a:t>Revenue</a:t>
              </a:r>
            </a:p>
          </p:txBody>
        </p:sp>
        <p:sp>
          <p:nvSpPr>
            <p:cNvPr id="148" name="L-Shape 147">
              <a:extLst>
                <a:ext uri="{FF2B5EF4-FFF2-40B4-BE49-F238E27FC236}">
                  <a16:creationId xmlns:a16="http://schemas.microsoft.com/office/drawing/2014/main" id="{990B9635-7FF4-1822-2076-4D5C42C209D7}"/>
                </a:ext>
              </a:extLst>
            </p:cNvPr>
            <p:cNvSpPr/>
            <p:nvPr/>
          </p:nvSpPr>
          <p:spPr>
            <a:xfrm>
              <a:off x="9593450" y="1337157"/>
              <a:ext cx="739311" cy="842374"/>
            </a:xfrm>
            <a:prstGeom prst="corner">
              <a:avLst>
                <a:gd name="adj1" fmla="val 22760"/>
                <a:gd name="adj2" fmla="val 41184"/>
              </a:avLst>
            </a:prstGeom>
            <a:noFill/>
            <a:ln>
              <a:solidFill>
                <a:srgbClr val="52788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49" name="L-Shape 148">
              <a:extLst>
                <a:ext uri="{FF2B5EF4-FFF2-40B4-BE49-F238E27FC236}">
                  <a16:creationId xmlns:a16="http://schemas.microsoft.com/office/drawing/2014/main" id="{6777006B-6195-8123-8B3D-364D1788DD75}"/>
                </a:ext>
              </a:extLst>
            </p:cNvPr>
            <p:cNvSpPr/>
            <p:nvPr/>
          </p:nvSpPr>
          <p:spPr>
            <a:xfrm>
              <a:off x="8889486" y="1168369"/>
              <a:ext cx="1443289" cy="1256225"/>
            </a:xfrm>
            <a:prstGeom prst="corner">
              <a:avLst>
                <a:gd name="adj1" fmla="val 18501"/>
                <a:gd name="adj2" fmla="val 49042"/>
              </a:avLst>
            </a:prstGeom>
            <a:noFill/>
            <a:ln>
              <a:solidFill>
                <a:srgbClr val="697C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8C08AC2-BA00-DD8E-CBE3-AA72B6E89BDA}"/>
                </a:ext>
              </a:extLst>
            </p:cNvPr>
            <p:cNvSpPr txBox="1"/>
            <p:nvPr/>
          </p:nvSpPr>
          <p:spPr>
            <a:xfrm>
              <a:off x="8291053" y="2436684"/>
              <a:ext cx="2041708" cy="619533"/>
            </a:xfrm>
            <a:prstGeom prst="rect">
              <a:avLst/>
            </a:prstGeom>
            <a:solidFill>
              <a:srgbClr val="FEDA8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b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b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  <a:t>$2 B (approx.)</a:t>
              </a:r>
              <a:b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b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endParaRPr lang="en-IN" sz="800" b="1" dirty="0">
                <a:latin typeface="Catamaran Black" panose="00000A00000000000000" pitchFamily="2" charset="0"/>
                <a:cs typeface="Catamaran Black" panose="00000A00000000000000" pitchFamily="2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7110573-6B4D-218B-7128-AE99412E648B}"/>
                </a:ext>
              </a:extLst>
            </p:cNvPr>
            <p:cNvSpPr txBox="1"/>
            <p:nvPr/>
          </p:nvSpPr>
          <p:spPr>
            <a:xfrm>
              <a:off x="7231329" y="763206"/>
              <a:ext cx="1059724" cy="188554"/>
            </a:xfrm>
            <a:prstGeom prst="rect">
              <a:avLst/>
            </a:prstGeom>
            <a:solidFill>
              <a:srgbClr val="93B59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  <a:t>$ ? B</a:t>
              </a:r>
            </a:p>
          </p:txBody>
        </p:sp>
        <p:sp>
          <p:nvSpPr>
            <p:cNvPr id="152" name="L-Shape 151">
              <a:extLst>
                <a:ext uri="{FF2B5EF4-FFF2-40B4-BE49-F238E27FC236}">
                  <a16:creationId xmlns:a16="http://schemas.microsoft.com/office/drawing/2014/main" id="{C5EC03B2-1771-FB86-AD1C-8CE6D942212B}"/>
                </a:ext>
              </a:extLst>
            </p:cNvPr>
            <p:cNvSpPr/>
            <p:nvPr/>
          </p:nvSpPr>
          <p:spPr>
            <a:xfrm>
              <a:off x="7234811" y="757378"/>
              <a:ext cx="3097950" cy="2309706"/>
            </a:xfrm>
            <a:prstGeom prst="corner">
              <a:avLst>
                <a:gd name="adj1" fmla="val 27165"/>
                <a:gd name="adj2" fmla="val 46047"/>
              </a:avLst>
            </a:prstGeom>
            <a:noFill/>
            <a:ln>
              <a:solidFill>
                <a:srgbClr val="40A4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4ED95D3-765C-6B94-5C96-1E0C47706F53}"/>
                </a:ext>
              </a:extLst>
            </p:cNvPr>
            <p:cNvSpPr txBox="1"/>
            <p:nvPr/>
          </p:nvSpPr>
          <p:spPr>
            <a:xfrm>
              <a:off x="10469218" y="2013994"/>
              <a:ext cx="893528" cy="202021"/>
            </a:xfrm>
            <a:prstGeom prst="rect">
              <a:avLst/>
            </a:prstGeom>
            <a:solidFill>
              <a:srgbClr val="FEDA8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latin typeface="Catamaran Black" panose="00000A00000000000000" pitchFamily="2" charset="0"/>
                  <a:cs typeface="Catamaran Black" panose="00000A00000000000000" pitchFamily="2" charset="0"/>
                </a:rPr>
                <a:t>Cost to produce</a:t>
              </a:r>
            </a:p>
          </p:txBody>
        </p:sp>
      </p:grp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5EEB781-4A93-7135-8CC8-BDBD01373C07}"/>
              </a:ext>
            </a:extLst>
          </p:cNvPr>
          <p:cNvSpPr/>
          <p:nvPr/>
        </p:nvSpPr>
        <p:spPr>
          <a:xfrm>
            <a:off x="9081673" y="68485"/>
            <a:ext cx="1641462" cy="850463"/>
          </a:xfrm>
          <a:prstGeom prst="wedgeRectCallout">
            <a:avLst/>
          </a:prstGeom>
          <a:solidFill>
            <a:srgbClr val="93B5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000" dirty="0">
                <a:latin typeface="Catamaran Medium" panose="00000600000000000000" pitchFamily="2" charset="0"/>
                <a:cs typeface="Catamaran Medium" panose="00000600000000000000" pitchFamily="2" charset="0"/>
              </a:rPr>
              <a:t>Despite it’s age, GTA V continues to generate millions in annual revenue and is the second most watched game on Twitch. 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7CDAB9F-BED8-72D2-892C-70BC2DC0F2F5}"/>
              </a:ext>
            </a:extLst>
          </p:cNvPr>
          <p:cNvSpPr/>
          <p:nvPr/>
        </p:nvSpPr>
        <p:spPr>
          <a:xfrm>
            <a:off x="11107789" y="2372068"/>
            <a:ext cx="1006618" cy="845670"/>
          </a:xfrm>
          <a:prstGeom prst="wedgeRectCallout">
            <a:avLst>
              <a:gd name="adj1" fmla="val -58060"/>
              <a:gd name="adj2" fmla="val 15289"/>
            </a:avLst>
          </a:prstGeom>
          <a:solidFill>
            <a:srgbClr val="FEDA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050" dirty="0">
                <a:solidFill>
                  <a:schemeClr val="tx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Still under development so costs could potentially rise. </a:t>
            </a:r>
          </a:p>
        </p:txBody>
      </p:sp>
      <p:grpSp>
        <p:nvGrpSpPr>
          <p:cNvPr id="1376" name="Group 1375">
            <a:extLst>
              <a:ext uri="{FF2B5EF4-FFF2-40B4-BE49-F238E27FC236}">
                <a16:creationId xmlns:a16="http://schemas.microsoft.com/office/drawing/2014/main" id="{14800E0A-58DF-B082-A4A6-5239F4F26032}"/>
              </a:ext>
            </a:extLst>
          </p:cNvPr>
          <p:cNvGrpSpPr/>
          <p:nvPr/>
        </p:nvGrpSpPr>
        <p:grpSpPr>
          <a:xfrm>
            <a:off x="68741" y="3194749"/>
            <a:ext cx="8035711" cy="3670498"/>
            <a:chOff x="155352" y="3217164"/>
            <a:chExt cx="8035711" cy="3670498"/>
          </a:xfrm>
        </p:grpSpPr>
        <p:sp>
          <p:nvSpPr>
            <p:cNvPr id="1337" name="Rectangle 1336">
              <a:extLst>
                <a:ext uri="{FF2B5EF4-FFF2-40B4-BE49-F238E27FC236}">
                  <a16:creationId xmlns:a16="http://schemas.microsoft.com/office/drawing/2014/main" id="{C651B102-168A-36A8-36D9-6E6F4DC6E1CA}"/>
                </a:ext>
              </a:extLst>
            </p:cNvPr>
            <p:cNvSpPr/>
            <p:nvPr/>
          </p:nvSpPr>
          <p:spPr>
            <a:xfrm>
              <a:off x="185070" y="4533637"/>
              <a:ext cx="539496" cy="1572076"/>
            </a:xfrm>
            <a:prstGeom prst="rect">
              <a:avLst/>
            </a:prstGeom>
            <a:solidFill>
              <a:srgbClr val="93B59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1340" name="Rectangle 1339">
              <a:extLst>
                <a:ext uri="{FF2B5EF4-FFF2-40B4-BE49-F238E27FC236}">
                  <a16:creationId xmlns:a16="http://schemas.microsoft.com/office/drawing/2014/main" id="{701928EF-5B13-85A5-E485-DD6F7758BF4C}"/>
                </a:ext>
              </a:extLst>
            </p:cNvPr>
            <p:cNvSpPr/>
            <p:nvPr/>
          </p:nvSpPr>
          <p:spPr>
            <a:xfrm>
              <a:off x="724566" y="4057906"/>
              <a:ext cx="539496" cy="2047806"/>
            </a:xfrm>
            <a:prstGeom prst="rect">
              <a:avLst/>
            </a:prstGeom>
            <a:solidFill>
              <a:srgbClr val="FEDA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341" name="Rectangle 1340">
              <a:extLst>
                <a:ext uri="{FF2B5EF4-FFF2-40B4-BE49-F238E27FC236}">
                  <a16:creationId xmlns:a16="http://schemas.microsoft.com/office/drawing/2014/main" id="{B84F799F-D1EC-DB9F-A98D-78741D1C1B19}"/>
                </a:ext>
              </a:extLst>
            </p:cNvPr>
            <p:cNvSpPr/>
            <p:nvPr/>
          </p:nvSpPr>
          <p:spPr>
            <a:xfrm>
              <a:off x="1611793" y="4533636"/>
              <a:ext cx="539496" cy="1572076"/>
            </a:xfrm>
            <a:prstGeom prst="rect">
              <a:avLst/>
            </a:prstGeom>
            <a:solidFill>
              <a:srgbClr val="93B59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342" name="Rectangle 1341">
              <a:extLst>
                <a:ext uri="{FF2B5EF4-FFF2-40B4-BE49-F238E27FC236}">
                  <a16:creationId xmlns:a16="http://schemas.microsoft.com/office/drawing/2014/main" id="{CDE76369-BC47-F5A2-5889-1479048B184F}"/>
                </a:ext>
              </a:extLst>
            </p:cNvPr>
            <p:cNvSpPr/>
            <p:nvPr/>
          </p:nvSpPr>
          <p:spPr>
            <a:xfrm>
              <a:off x="2151289" y="3855412"/>
              <a:ext cx="539496" cy="2250299"/>
            </a:xfrm>
            <a:prstGeom prst="rect">
              <a:avLst/>
            </a:prstGeom>
            <a:solidFill>
              <a:srgbClr val="FEDA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1343" name="TextBox 1342">
              <a:extLst>
                <a:ext uri="{FF2B5EF4-FFF2-40B4-BE49-F238E27FC236}">
                  <a16:creationId xmlns:a16="http://schemas.microsoft.com/office/drawing/2014/main" id="{99B7C37C-62E5-8422-85EF-25F0C951C10F}"/>
                </a:ext>
              </a:extLst>
            </p:cNvPr>
            <p:cNvSpPr txBox="1"/>
            <p:nvPr/>
          </p:nvSpPr>
          <p:spPr>
            <a:xfrm>
              <a:off x="185070" y="4251887"/>
              <a:ext cx="600456" cy="31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79% of Total </a:t>
              </a:r>
            </a:p>
          </p:txBody>
        </p:sp>
        <p:sp>
          <p:nvSpPr>
            <p:cNvPr id="1344" name="TextBox 1343">
              <a:extLst>
                <a:ext uri="{FF2B5EF4-FFF2-40B4-BE49-F238E27FC236}">
                  <a16:creationId xmlns:a16="http://schemas.microsoft.com/office/drawing/2014/main" id="{4114F449-A3B1-86B1-EE4E-91F4ED4DF7D4}"/>
                </a:ext>
              </a:extLst>
            </p:cNvPr>
            <p:cNvSpPr txBox="1"/>
            <p:nvPr/>
          </p:nvSpPr>
          <p:spPr>
            <a:xfrm>
              <a:off x="712700" y="4801667"/>
              <a:ext cx="551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>
                  <a:latin typeface="Catamaran Medium" panose="00000600000000000000" pitchFamily="2" charset="0"/>
                  <a:cs typeface="Catamaran Medium" panose="00000600000000000000" pitchFamily="2" charset="0"/>
                </a:rPr>
                <a:t>$5,112</a:t>
              </a:r>
            </a:p>
            <a:p>
              <a:pPr algn="ctr"/>
              <a:endParaRPr lang="en-IN" sz="1000" b="1" dirty="0"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455D5F6A-B976-0656-7A20-36BAB04D4D20}"/>
                </a:ext>
              </a:extLst>
            </p:cNvPr>
            <p:cNvSpPr txBox="1"/>
            <p:nvPr/>
          </p:nvSpPr>
          <p:spPr>
            <a:xfrm>
              <a:off x="724566" y="4057905"/>
              <a:ext cx="5394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>
                  <a:latin typeface="Catamaran Medium" panose="00000600000000000000" pitchFamily="2" charset="0"/>
                  <a:cs typeface="Catamaran Medium" panose="00000600000000000000" pitchFamily="2" charset="0"/>
                </a:rPr>
                <a:t>$237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863B1111-C015-9DF1-3B6C-E4E7ACC5FA47}"/>
                </a:ext>
              </a:extLst>
            </p:cNvPr>
            <p:cNvSpPr txBox="1"/>
            <p:nvPr/>
          </p:nvSpPr>
          <p:spPr>
            <a:xfrm>
              <a:off x="728612" y="3866275"/>
              <a:ext cx="551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$5,350</a:t>
              </a:r>
            </a:p>
            <a:p>
              <a:pPr algn="ctr"/>
              <a:endParaRPr lang="en-IN" sz="9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1349" name="TextBox 1348">
              <a:extLst>
                <a:ext uri="{FF2B5EF4-FFF2-40B4-BE49-F238E27FC236}">
                  <a16:creationId xmlns:a16="http://schemas.microsoft.com/office/drawing/2014/main" id="{21F11F4C-BA36-B074-4304-1E37CA2959AA}"/>
                </a:ext>
              </a:extLst>
            </p:cNvPr>
            <p:cNvSpPr txBox="1"/>
            <p:nvPr/>
          </p:nvSpPr>
          <p:spPr>
            <a:xfrm>
              <a:off x="1632812" y="4241352"/>
              <a:ext cx="600456" cy="31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79% of Total </a:t>
              </a: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2501D692-57A3-46ED-6EDF-B83920F207A7}"/>
                </a:ext>
              </a:extLst>
            </p:cNvPr>
            <p:cNvSpPr txBox="1"/>
            <p:nvPr/>
          </p:nvSpPr>
          <p:spPr>
            <a:xfrm>
              <a:off x="2128058" y="3650306"/>
              <a:ext cx="551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$5,634</a:t>
              </a:r>
            </a:p>
            <a:p>
              <a:pPr algn="ctr"/>
              <a:endParaRPr lang="en-IN" sz="9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1351" name="TextBox 1350">
              <a:extLst>
                <a:ext uri="{FF2B5EF4-FFF2-40B4-BE49-F238E27FC236}">
                  <a16:creationId xmlns:a16="http://schemas.microsoft.com/office/drawing/2014/main" id="{E2C1A5C3-C678-3E17-1E63-D39AE490E930}"/>
                </a:ext>
              </a:extLst>
            </p:cNvPr>
            <p:cNvSpPr txBox="1"/>
            <p:nvPr/>
          </p:nvSpPr>
          <p:spPr>
            <a:xfrm>
              <a:off x="2146484" y="3865331"/>
              <a:ext cx="5394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 b="1" dirty="0">
                  <a:latin typeface="Catamaran Medium" panose="00000600000000000000" pitchFamily="2" charset="0"/>
                  <a:cs typeface="Catamaran Medium" panose="00000600000000000000" pitchFamily="2" charset="0"/>
                </a:rPr>
                <a:t>$</a:t>
              </a:r>
              <a:r>
                <a:rPr lang="en-IN" sz="800" b="1" dirty="0">
                  <a:latin typeface="Catamaran Medium" panose="00000600000000000000" pitchFamily="2" charset="0"/>
                  <a:cs typeface="Catamaran Medium" panose="00000600000000000000" pitchFamily="2" charset="0"/>
                </a:rPr>
                <a:t>202</a:t>
              </a: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91D2BBB2-73D8-007F-3C53-73D05F5FE375}"/>
                </a:ext>
              </a:extLst>
            </p:cNvPr>
            <p:cNvSpPr txBox="1"/>
            <p:nvPr/>
          </p:nvSpPr>
          <p:spPr>
            <a:xfrm>
              <a:off x="2129812" y="4797165"/>
              <a:ext cx="551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>
                  <a:latin typeface="Catamaran Medium" panose="00000600000000000000" pitchFamily="2" charset="0"/>
                  <a:cs typeface="Catamaran Medium" panose="00000600000000000000" pitchFamily="2" charset="0"/>
                </a:rPr>
                <a:t>$5,432</a:t>
              </a:r>
            </a:p>
            <a:p>
              <a:pPr algn="ctr"/>
              <a:endParaRPr lang="en-IN" sz="1000" b="1" dirty="0"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1353" name="Rectangle 1352">
              <a:extLst>
                <a:ext uri="{FF2B5EF4-FFF2-40B4-BE49-F238E27FC236}">
                  <a16:creationId xmlns:a16="http://schemas.microsoft.com/office/drawing/2014/main" id="{EDD4DFD0-9E2B-3569-6922-51D2FEB632BF}"/>
                </a:ext>
              </a:extLst>
            </p:cNvPr>
            <p:cNvSpPr/>
            <p:nvPr/>
          </p:nvSpPr>
          <p:spPr>
            <a:xfrm>
              <a:off x="4708472" y="3583852"/>
              <a:ext cx="539496" cy="2576229"/>
            </a:xfrm>
            <a:prstGeom prst="rect">
              <a:avLst/>
            </a:prstGeom>
            <a:pattFill prst="pct10">
              <a:fgClr>
                <a:srgbClr val="560411"/>
              </a:fgClr>
              <a:bgClr>
                <a:srgbClr val="FEDA86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D7B88E4C-160D-4AB9-4AC2-036A4E5A3404}"/>
                </a:ext>
              </a:extLst>
            </p:cNvPr>
            <p:cNvSpPr txBox="1"/>
            <p:nvPr/>
          </p:nvSpPr>
          <p:spPr>
            <a:xfrm>
              <a:off x="4606851" y="3217164"/>
              <a:ext cx="742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$5,950 - $6,050 (E)</a:t>
              </a:r>
            </a:p>
            <a:p>
              <a:pPr algn="ctr"/>
              <a:endParaRPr lang="en-IN" sz="9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  <a:p>
              <a:pPr algn="ctr"/>
              <a:endParaRPr lang="en-IN" sz="9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3D546BB2-F116-0542-E2EA-8245B8440D16}"/>
                </a:ext>
              </a:extLst>
            </p:cNvPr>
            <p:cNvGrpSpPr/>
            <p:nvPr/>
          </p:nvGrpSpPr>
          <p:grpSpPr>
            <a:xfrm>
              <a:off x="186911" y="6381874"/>
              <a:ext cx="1509869" cy="215444"/>
              <a:chOff x="2453640" y="6078984"/>
              <a:chExt cx="1509869" cy="232869"/>
            </a:xfrm>
          </p:grpSpPr>
          <p:sp>
            <p:nvSpPr>
              <p:cNvPr id="1355" name="Rectangle 1354">
                <a:extLst>
                  <a:ext uri="{FF2B5EF4-FFF2-40B4-BE49-F238E27FC236}">
                    <a16:creationId xmlns:a16="http://schemas.microsoft.com/office/drawing/2014/main" id="{D76180FA-1581-5452-74FB-B0D2FE44CEF4}"/>
                  </a:ext>
                </a:extLst>
              </p:cNvPr>
              <p:cNvSpPr/>
              <p:nvPr/>
            </p:nvSpPr>
            <p:spPr>
              <a:xfrm>
                <a:off x="2453640" y="6146799"/>
                <a:ext cx="72000" cy="72000"/>
              </a:xfrm>
              <a:prstGeom prst="rect">
                <a:avLst/>
              </a:prstGeom>
              <a:solidFill>
                <a:srgbClr val="93B5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57" name="TextBox 1356">
                <a:extLst>
                  <a:ext uri="{FF2B5EF4-FFF2-40B4-BE49-F238E27FC236}">
                    <a16:creationId xmlns:a16="http://schemas.microsoft.com/office/drawing/2014/main" id="{83F59957-154E-7839-723B-C9B49D8794AD}"/>
                  </a:ext>
                </a:extLst>
              </p:cNvPr>
              <p:cNvSpPr txBox="1"/>
              <p:nvPr/>
            </p:nvSpPr>
            <p:spPr>
              <a:xfrm>
                <a:off x="2462094" y="6078984"/>
                <a:ext cx="1501415" cy="232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Recurrent Consumer Spending</a:t>
                </a:r>
              </a:p>
            </p:txBody>
          </p:sp>
        </p:grpSp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A29CBB94-65DC-0C72-1FAC-0323044723F3}"/>
                </a:ext>
              </a:extLst>
            </p:cNvPr>
            <p:cNvSpPr/>
            <p:nvPr/>
          </p:nvSpPr>
          <p:spPr>
            <a:xfrm>
              <a:off x="2006502" y="6438287"/>
              <a:ext cx="72000" cy="666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1" name="TextBox 1360">
              <a:extLst>
                <a:ext uri="{FF2B5EF4-FFF2-40B4-BE49-F238E27FC236}">
                  <a16:creationId xmlns:a16="http://schemas.microsoft.com/office/drawing/2014/main" id="{8C7AF2E4-AB4E-5AFD-8571-851DE83E7F04}"/>
                </a:ext>
              </a:extLst>
            </p:cNvPr>
            <p:cNvSpPr txBox="1"/>
            <p:nvPr/>
          </p:nvSpPr>
          <p:spPr>
            <a:xfrm>
              <a:off x="2025926" y="6374386"/>
              <a:ext cx="1470076" cy="31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Physical &amp; Other</a:t>
              </a:r>
            </a:p>
            <a:p>
              <a:endParaRPr lang="en-IN" sz="8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1362" name="Rectangle 1361">
              <a:extLst>
                <a:ext uri="{FF2B5EF4-FFF2-40B4-BE49-F238E27FC236}">
                  <a16:creationId xmlns:a16="http://schemas.microsoft.com/office/drawing/2014/main" id="{B4CA7F57-21A8-DED5-DEFE-163DD0EFE178}"/>
                </a:ext>
              </a:extLst>
            </p:cNvPr>
            <p:cNvSpPr/>
            <p:nvPr/>
          </p:nvSpPr>
          <p:spPr>
            <a:xfrm>
              <a:off x="3282007" y="6437121"/>
              <a:ext cx="72000" cy="66612"/>
            </a:xfrm>
            <a:prstGeom prst="rect">
              <a:avLst/>
            </a:prstGeom>
            <a:solidFill>
              <a:srgbClr val="FEDA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8BC1BDB4-16EB-E08A-E94A-C8420BE0565E}"/>
                </a:ext>
              </a:extLst>
            </p:cNvPr>
            <p:cNvSpPr txBox="1"/>
            <p:nvPr/>
          </p:nvSpPr>
          <p:spPr>
            <a:xfrm>
              <a:off x="155352" y="6160081"/>
              <a:ext cx="1108709" cy="199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FY 24	</a:t>
              </a:r>
            </a:p>
          </p:txBody>
        </p:sp>
        <p:sp>
          <p:nvSpPr>
            <p:cNvPr id="1369" name="TextBox 1368">
              <a:extLst>
                <a:ext uri="{FF2B5EF4-FFF2-40B4-BE49-F238E27FC236}">
                  <a16:creationId xmlns:a16="http://schemas.microsoft.com/office/drawing/2014/main" id="{DEF0FBF2-45C2-359E-C1D6-DBDAD70296B6}"/>
                </a:ext>
              </a:extLst>
            </p:cNvPr>
            <p:cNvSpPr txBox="1"/>
            <p:nvPr/>
          </p:nvSpPr>
          <p:spPr>
            <a:xfrm>
              <a:off x="1611793" y="6136996"/>
              <a:ext cx="1108709" cy="31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FY 25</a:t>
              </a:r>
            </a:p>
            <a:p>
              <a:pPr algn="ctr"/>
              <a:r>
                <a:rPr lang="en-IN" sz="8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	</a:t>
              </a: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D5C991DB-2FB8-005A-2A60-B1791CE627F1}"/>
                </a:ext>
              </a:extLst>
            </p:cNvPr>
            <p:cNvSpPr txBox="1"/>
            <p:nvPr/>
          </p:nvSpPr>
          <p:spPr>
            <a:xfrm>
              <a:off x="4678248" y="6156737"/>
              <a:ext cx="551361" cy="31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FY 26 E	</a:t>
              </a:r>
            </a:p>
          </p:txBody>
        </p:sp>
        <p:sp>
          <p:nvSpPr>
            <p:cNvPr id="1373" name="TextBox 1372">
              <a:extLst>
                <a:ext uri="{FF2B5EF4-FFF2-40B4-BE49-F238E27FC236}">
                  <a16:creationId xmlns:a16="http://schemas.microsoft.com/office/drawing/2014/main" id="{817EBE1C-A7FD-20B9-3C3B-8527B912A1DD}"/>
                </a:ext>
              </a:extLst>
            </p:cNvPr>
            <p:cNvSpPr txBox="1"/>
            <p:nvPr/>
          </p:nvSpPr>
          <p:spPr>
            <a:xfrm>
              <a:off x="4174158" y="6687607"/>
              <a:ext cx="4016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i="1" dirty="0">
                  <a:solidFill>
                    <a:schemeClr val="bg1"/>
                  </a:solidFill>
                  <a:latin typeface="Catamaran ExtraLight" panose="00000300000000000000" pitchFamily="2" charset="0"/>
                  <a:cs typeface="Catamaran ExtraLight" panose="00000300000000000000" pitchFamily="2" charset="0"/>
                </a:rPr>
                <a:t>Source: Company Reports, FY24-FY26E. FY26 figures represent management guidance; Capital IQ;</a:t>
              </a:r>
              <a:endParaRPr lang="en-IN" sz="700" b="1" i="1" dirty="0">
                <a:solidFill>
                  <a:schemeClr val="bg1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A2F93C3C-028A-4DAC-075D-2A2C88E91C71}"/>
                </a:ext>
              </a:extLst>
            </p:cNvPr>
            <p:cNvSpPr txBox="1"/>
            <p:nvPr/>
          </p:nvSpPr>
          <p:spPr>
            <a:xfrm>
              <a:off x="3318007" y="6381874"/>
              <a:ext cx="595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Digital </a:t>
              </a:r>
            </a:p>
          </p:txBody>
        </p:sp>
        <p:sp>
          <p:nvSpPr>
            <p:cNvPr id="1374" name="TextBox 1373">
              <a:extLst>
                <a:ext uri="{FF2B5EF4-FFF2-40B4-BE49-F238E27FC236}">
                  <a16:creationId xmlns:a16="http://schemas.microsoft.com/office/drawing/2014/main" id="{A7F2D7F8-FE4E-DC55-87FC-24A6F6B8A3AA}"/>
                </a:ext>
              </a:extLst>
            </p:cNvPr>
            <p:cNvSpPr txBox="1"/>
            <p:nvPr/>
          </p:nvSpPr>
          <p:spPr>
            <a:xfrm>
              <a:off x="157634" y="3397577"/>
              <a:ext cx="1601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8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Net Bookings Breakdown by Source ($ in millions)</a:t>
              </a:r>
              <a:endParaRPr lang="en-IN" sz="80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2BEC84-52BC-2F13-6960-749B03401B1F}"/>
              </a:ext>
            </a:extLst>
          </p:cNvPr>
          <p:cNvGrpSpPr/>
          <p:nvPr/>
        </p:nvGrpSpPr>
        <p:grpSpPr>
          <a:xfrm>
            <a:off x="6762865" y="1019238"/>
            <a:ext cx="1647521" cy="2198500"/>
            <a:chOff x="6158420" y="1129181"/>
            <a:chExt cx="1647521" cy="2198500"/>
          </a:xfrm>
        </p:grpSpPr>
        <p:pic>
          <p:nvPicPr>
            <p:cNvPr id="16" name="Picture 15" descr="A red and white play button&#10;&#10;AI-generated content may be incorrect.">
              <a:extLst>
                <a:ext uri="{FF2B5EF4-FFF2-40B4-BE49-F238E27FC236}">
                  <a16:creationId xmlns:a16="http://schemas.microsoft.com/office/drawing/2014/main" id="{1FFE3DD9-0AAD-857A-5134-AFBF09CB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2907714"/>
              <a:ext cx="274714" cy="38632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488A4-46BF-7FC5-F17B-E2C768C2294B}"/>
                </a:ext>
              </a:extLst>
            </p:cNvPr>
            <p:cNvSpPr txBox="1"/>
            <p:nvPr/>
          </p:nvSpPr>
          <p:spPr>
            <a:xfrm>
              <a:off x="6954224" y="2912183"/>
              <a:ext cx="85171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Trailer 1 – 93 M+ views in first 24 hrs</a:t>
              </a:r>
            </a:p>
          </p:txBody>
        </p:sp>
        <p:pic>
          <p:nvPicPr>
            <p:cNvPr id="20" name="Picture 19" descr="A red and white play button&#10;&#10;AI-generated content may be incorrect.">
              <a:extLst>
                <a:ext uri="{FF2B5EF4-FFF2-40B4-BE49-F238E27FC236}">
                  <a16:creationId xmlns:a16="http://schemas.microsoft.com/office/drawing/2014/main" id="{DEDD4D9A-AD4F-8754-E392-F998DC11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812" y="2422226"/>
              <a:ext cx="274714" cy="3863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CF2BA7-9253-471F-B25F-98B00C6093FB}"/>
                </a:ext>
              </a:extLst>
            </p:cNvPr>
            <p:cNvSpPr txBox="1"/>
            <p:nvPr/>
          </p:nvSpPr>
          <p:spPr>
            <a:xfrm>
              <a:off x="6910977" y="2446884"/>
              <a:ext cx="8949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Trailer 2 – 475M + cross-platform views in 24 hrs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C53AC7-AA53-F2EE-C8A6-83DE822A2EC3}"/>
                </a:ext>
              </a:extLst>
            </p:cNvPr>
            <p:cNvSpPr txBox="1"/>
            <p:nvPr/>
          </p:nvSpPr>
          <p:spPr>
            <a:xfrm>
              <a:off x="6158420" y="1129181"/>
              <a:ext cx="1234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2026 Launch Anticipated to Redefine Industry Records </a:t>
              </a:r>
            </a:p>
          </p:txBody>
        </p:sp>
      </p:grpSp>
      <p:pic>
        <p:nvPicPr>
          <p:cNvPr id="33" name="Picture 32" descr="A computer screen with a sign&#10;&#10;AI-generated content may be incorrect.">
            <a:extLst>
              <a:ext uri="{FF2B5EF4-FFF2-40B4-BE49-F238E27FC236}">
                <a16:creationId xmlns:a16="http://schemas.microsoft.com/office/drawing/2014/main" id="{0775BA9A-0027-8145-5F57-FC774FFDAE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73" y="1871759"/>
            <a:ext cx="339530" cy="3395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96B9D1-DC86-E6D4-DC63-F7A47C13637D}"/>
              </a:ext>
            </a:extLst>
          </p:cNvPr>
          <p:cNvSpPr txBox="1"/>
          <p:nvPr/>
        </p:nvSpPr>
        <p:spPr>
          <a:xfrm>
            <a:off x="7558669" y="1678164"/>
            <a:ext cx="742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3 B + anticipated pre-order sales in first year</a:t>
            </a:r>
          </a:p>
        </p:txBody>
      </p:sp>
      <p:sp>
        <p:nvSpPr>
          <p:cNvPr id="43" name="Call-out: Line with No Border 42">
            <a:extLst>
              <a:ext uri="{FF2B5EF4-FFF2-40B4-BE49-F238E27FC236}">
                <a16:creationId xmlns:a16="http://schemas.microsoft.com/office/drawing/2014/main" id="{DC48AE2B-49CA-E8D6-09F1-2428EAAAFEAF}"/>
              </a:ext>
            </a:extLst>
          </p:cNvPr>
          <p:cNvSpPr/>
          <p:nvPr/>
        </p:nvSpPr>
        <p:spPr>
          <a:xfrm>
            <a:off x="2976993" y="3847579"/>
            <a:ext cx="1520479" cy="802476"/>
          </a:xfrm>
          <a:prstGeom prst="callout1">
            <a:avLst>
              <a:gd name="adj1" fmla="val 82846"/>
              <a:gd name="adj2" fmla="val 1840"/>
              <a:gd name="adj3" fmla="val 123359"/>
              <a:gd name="adj4" fmla="val -2094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9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Digital revenue accounts for 96%+ of Take-Two's total revenue — a testament to its scalable, high-margin business model. Mobile remains the largest driver of this digital mix.</a:t>
            </a:r>
            <a:endParaRPr lang="en-IN" sz="9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7B3E28-5ECF-612D-3987-D89A0B974E81}"/>
              </a:ext>
            </a:extLst>
          </p:cNvPr>
          <p:cNvGrpSpPr/>
          <p:nvPr/>
        </p:nvGrpSpPr>
        <p:grpSpPr>
          <a:xfrm>
            <a:off x="7056389" y="3563858"/>
            <a:ext cx="5639487" cy="3212616"/>
            <a:chOff x="7182513" y="3647941"/>
            <a:chExt cx="5639487" cy="321261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A1AAB43-F828-4A6E-A665-F9BE90684FF2}"/>
                </a:ext>
              </a:extLst>
            </p:cNvPr>
            <p:cNvGrpSpPr/>
            <p:nvPr/>
          </p:nvGrpSpPr>
          <p:grpSpPr>
            <a:xfrm>
              <a:off x="7182513" y="3647941"/>
              <a:ext cx="5639487" cy="3212616"/>
              <a:chOff x="9502145" y="3952171"/>
              <a:chExt cx="5639487" cy="3212616"/>
            </a:xfrm>
          </p:grpSpPr>
          <p:sp>
            <p:nvSpPr>
              <p:cNvPr id="1686" name="TextBox 1685">
                <a:extLst>
                  <a:ext uri="{FF2B5EF4-FFF2-40B4-BE49-F238E27FC236}">
                    <a16:creationId xmlns:a16="http://schemas.microsoft.com/office/drawing/2014/main" id="{0884D70D-29ED-78CE-AFBB-CE057B3593BE}"/>
                  </a:ext>
                </a:extLst>
              </p:cNvPr>
              <p:cNvSpPr txBox="1"/>
              <p:nvPr/>
            </p:nvSpPr>
            <p:spPr>
              <a:xfrm>
                <a:off x="10005664" y="3952171"/>
                <a:ext cx="51359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Take-Two's Portfolio Flywheel</a:t>
                </a:r>
                <a:endParaRPr lang="en-IN" sz="1400" b="1" i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58890-D324-45BA-7384-69D396ECD37E}"/>
                  </a:ext>
                </a:extLst>
              </p:cNvPr>
              <p:cNvSpPr txBox="1"/>
              <p:nvPr/>
            </p:nvSpPr>
            <p:spPr>
              <a:xfrm>
                <a:off x="10747239" y="6379957"/>
                <a:ext cx="144476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200 M + MAU’s (monthly active users) + 5 B + downloads </a:t>
                </a:r>
                <a:br>
                  <a:rPr lang="en-IN" sz="9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</a:br>
                <a:endParaRPr lang="en-IN" sz="9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endParaRPr>
              </a:p>
              <a:p>
                <a:pPr algn="ctr"/>
                <a:endParaRPr lang="en-IN" sz="9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CAEE1B-166F-73AF-0D13-73BC491D5695}"/>
                  </a:ext>
                </a:extLst>
              </p:cNvPr>
              <p:cNvSpPr txBox="1"/>
              <p:nvPr/>
            </p:nvSpPr>
            <p:spPr>
              <a:xfrm>
                <a:off x="10737845" y="6036113"/>
                <a:ext cx="144476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93M + units sold </a:t>
                </a:r>
                <a:endParaRPr lang="en-IN" sz="9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CC5CF8-6439-39AC-F017-C5F598E0DE83}"/>
                  </a:ext>
                </a:extLst>
              </p:cNvPr>
              <p:cNvSpPr txBox="1"/>
              <p:nvPr/>
            </p:nvSpPr>
            <p:spPr>
              <a:xfrm>
                <a:off x="10725288" y="5487268"/>
                <a:ext cx="144476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100M + units sold </a:t>
                </a:r>
                <a:endParaRPr lang="en-IN" sz="9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F643C2A-B054-2F35-8C71-0AC4E8B28862}"/>
                  </a:ext>
                </a:extLst>
              </p:cNvPr>
              <p:cNvSpPr txBox="1"/>
              <p:nvPr/>
            </p:nvSpPr>
            <p:spPr>
              <a:xfrm>
                <a:off x="10732406" y="4924718"/>
                <a:ext cx="144476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140M + units sold </a:t>
                </a:r>
                <a:endParaRPr lang="en-IN" sz="9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237066-A25D-3151-F398-09C62B09D3A2}"/>
                  </a:ext>
                </a:extLst>
              </p:cNvPr>
              <p:cNvSpPr txBox="1"/>
              <p:nvPr/>
            </p:nvSpPr>
            <p:spPr>
              <a:xfrm>
                <a:off x="10732406" y="4353312"/>
                <a:ext cx="144476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b="1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450M +  units sold </a:t>
                </a:r>
                <a:endParaRPr lang="en-IN" sz="9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endParaRPr>
              </a:p>
            </p:txBody>
          </p:sp>
          <p:grpSp>
            <p:nvGrpSpPr>
              <p:cNvPr id="1682" name="Group 1681">
                <a:extLst>
                  <a:ext uri="{FF2B5EF4-FFF2-40B4-BE49-F238E27FC236}">
                    <a16:creationId xmlns:a16="http://schemas.microsoft.com/office/drawing/2014/main" id="{90D19875-A08F-E7E3-AA89-2BE0CB96A3D2}"/>
                  </a:ext>
                </a:extLst>
              </p:cNvPr>
              <p:cNvGrpSpPr/>
              <p:nvPr/>
            </p:nvGrpSpPr>
            <p:grpSpPr>
              <a:xfrm>
                <a:off x="9502145" y="4251189"/>
                <a:ext cx="1289942" cy="2807116"/>
                <a:chOff x="7423451" y="3856608"/>
                <a:chExt cx="858214" cy="3313755"/>
              </a:xfrm>
            </p:grpSpPr>
            <p:pic>
              <p:nvPicPr>
                <p:cNvPr id="1673" name="Picture 1672" descr="A white text on a black background&#10;&#10;AI-generated content may be incorrect.">
                  <a:extLst>
                    <a:ext uri="{FF2B5EF4-FFF2-40B4-BE49-F238E27FC236}">
                      <a16:creationId xmlns:a16="http://schemas.microsoft.com/office/drawing/2014/main" id="{3793E09C-2EFD-17BD-A9C4-1581A92FC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6597" y="3856608"/>
                  <a:ext cx="551918" cy="533243"/>
                </a:xfrm>
                <a:prstGeom prst="rect">
                  <a:avLst/>
                </a:prstGeom>
              </p:spPr>
            </p:pic>
            <p:pic>
              <p:nvPicPr>
                <p:cNvPr id="1675" name="Picture 1674" descr="A logo of a basketball player&#10;&#10;AI-generated content may be incorrect.">
                  <a:extLst>
                    <a:ext uri="{FF2B5EF4-FFF2-40B4-BE49-F238E27FC236}">
                      <a16:creationId xmlns:a16="http://schemas.microsoft.com/office/drawing/2014/main" id="{23DA16E3-0FD8-BBAC-96B8-8C93F055B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3451" y="4408545"/>
                  <a:ext cx="858210" cy="854820"/>
                </a:xfrm>
                <a:prstGeom prst="rect">
                  <a:avLst/>
                </a:prstGeom>
              </p:spPr>
            </p:pic>
            <p:pic>
              <p:nvPicPr>
                <p:cNvPr id="1677" name="Picture 1676" descr="A white text on a black background&#10;&#10;AI-generated content may be incorrect.">
                  <a:extLst>
                    <a:ext uri="{FF2B5EF4-FFF2-40B4-BE49-F238E27FC236}">
                      <a16:creationId xmlns:a16="http://schemas.microsoft.com/office/drawing/2014/main" id="{46D62815-BCA2-AD50-E4A1-F10454824B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3454" y="5228267"/>
                  <a:ext cx="858210" cy="528422"/>
                </a:xfrm>
                <a:prstGeom prst="rect">
                  <a:avLst/>
                </a:prstGeom>
              </p:spPr>
            </p:pic>
            <p:pic>
              <p:nvPicPr>
                <p:cNvPr id="1679" name="Picture 1678" descr="A yellow text on a black background&#10;&#10;AI-generated content may be incorrect.">
                  <a:extLst>
                    <a:ext uri="{FF2B5EF4-FFF2-40B4-BE49-F238E27FC236}">
                      <a16:creationId xmlns:a16="http://schemas.microsoft.com/office/drawing/2014/main" id="{A744E5F3-BD2E-0E5B-DF0F-631B3F32B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3455" y="5918396"/>
                  <a:ext cx="858210" cy="573111"/>
                </a:xfrm>
                <a:prstGeom prst="rect">
                  <a:avLst/>
                </a:prstGeom>
              </p:spPr>
            </p:pic>
            <p:pic>
              <p:nvPicPr>
                <p:cNvPr id="1681" name="Picture 1680" descr="A red and black logo&#10;&#10;AI-generated content may be incorrect.">
                  <a:extLst>
                    <a:ext uri="{FF2B5EF4-FFF2-40B4-BE49-F238E27FC236}">
                      <a16:creationId xmlns:a16="http://schemas.microsoft.com/office/drawing/2014/main" id="{3849E5F9-D7B3-3574-0654-4D794574FA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3978" y="6317168"/>
                  <a:ext cx="764884" cy="85319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Picture 4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C7C0F308-2D66-80C5-EE98-4CDD0E1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8229" y="4226340"/>
              <a:ext cx="673385" cy="67338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0E734D6-F06A-B057-ADB8-868FD66B2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359608" y="5011478"/>
              <a:ext cx="410627" cy="41062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3E85845-78FA-CDB6-B3AB-F74B4B6CE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59608" y="5672480"/>
              <a:ext cx="419911" cy="41991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68608A-DF7B-2763-9105-37D87BF2EC45}"/>
                </a:ext>
              </a:extLst>
            </p:cNvPr>
            <p:cNvSpPr txBox="1"/>
            <p:nvPr/>
          </p:nvSpPr>
          <p:spPr>
            <a:xfrm>
              <a:off x="10777622" y="4343489"/>
              <a:ext cx="127774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9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Immersive Core –</a:t>
              </a:r>
            </a:p>
            <a:p>
              <a:pPr algn="just"/>
              <a:r>
                <a:rPr lang="en-IN" sz="9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 deepest gameplay +</a:t>
              </a:r>
            </a:p>
            <a:p>
              <a:pPr algn="just"/>
              <a:r>
                <a:rPr lang="en-IN" sz="9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 content heavy titles</a:t>
              </a:r>
              <a:endParaRPr lang="en-IN" sz="9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6E0A37-65EE-F853-B4A5-8B0003333264}"/>
                </a:ext>
              </a:extLst>
            </p:cNvPr>
            <p:cNvSpPr txBox="1"/>
            <p:nvPr/>
          </p:nvSpPr>
          <p:spPr>
            <a:xfrm>
              <a:off x="10494332" y="5124752"/>
              <a:ext cx="14447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Mobile</a:t>
              </a:r>
              <a:endParaRPr lang="en-IN" sz="9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8D4530-5686-E4A3-892D-0B9910EDCB03}"/>
                </a:ext>
              </a:extLst>
            </p:cNvPr>
            <p:cNvSpPr txBox="1"/>
            <p:nvPr/>
          </p:nvSpPr>
          <p:spPr>
            <a:xfrm>
              <a:off x="10738285" y="5703370"/>
              <a:ext cx="1380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9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New Iterations of</a:t>
              </a:r>
            </a:p>
            <a:p>
              <a:pPr algn="just"/>
              <a:r>
                <a:rPr lang="en-IN" sz="9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 Previously Launched</a:t>
              </a:r>
            </a:p>
            <a:p>
              <a:pPr algn="just"/>
              <a:r>
                <a:rPr lang="en-IN" sz="900" b="1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 Titles</a:t>
              </a:r>
            </a:p>
            <a:p>
              <a:pPr algn="just"/>
              <a:endParaRPr lang="en-IN" sz="9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60974-5CA1-DFC2-3023-68178398D1D2}"/>
                </a:ext>
              </a:extLst>
            </p:cNvPr>
            <p:cNvSpPr txBox="1"/>
            <p:nvPr/>
          </p:nvSpPr>
          <p:spPr>
            <a:xfrm>
              <a:off x="10389681" y="4030762"/>
              <a:ext cx="14447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Fy26-Fy 28 Pipeline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8C5FADA-2DA3-D848-FF73-85A658352EE8}"/>
              </a:ext>
            </a:extLst>
          </p:cNvPr>
          <p:cNvSpPr txBox="1"/>
          <p:nvPr/>
        </p:nvSpPr>
        <p:spPr>
          <a:xfrm>
            <a:off x="2989537" y="5550207"/>
            <a:ext cx="14700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Mobile revenue grew +7% YoY in FY25 — reinforcing Take-Two's expanding digital growth trajectory.</a:t>
            </a:r>
            <a:br>
              <a:rPr lang="en-US" sz="9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</a:br>
            <a:endParaRPr lang="en-IN" sz="9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6F9B2F-8C7C-6579-18CF-36EC475F1CF7}"/>
              </a:ext>
            </a:extLst>
          </p:cNvPr>
          <p:cNvSpPr txBox="1"/>
          <p:nvPr/>
        </p:nvSpPr>
        <p:spPr>
          <a:xfrm>
            <a:off x="2985134" y="4782445"/>
            <a:ext cx="148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Mobile represents ~51% of FY25 Net Bookings — underscoring its role as the engine of digital growth</a:t>
            </a:r>
            <a:endParaRPr lang="en-IN" sz="9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6AAF8E-FAC7-30B2-4E09-4F0FD308E4FB}"/>
              </a:ext>
            </a:extLst>
          </p:cNvPr>
          <p:cNvSpPr txBox="1"/>
          <p:nvPr/>
        </p:nvSpPr>
        <p:spPr>
          <a:xfrm>
            <a:off x="9531635" y="1439619"/>
            <a:ext cx="14447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5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GTA IV</a:t>
            </a:r>
            <a:endParaRPr lang="en-IN" sz="850" b="1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32600D-6ED0-5B16-F468-D293EA9F0A48}"/>
              </a:ext>
            </a:extLst>
          </p:cNvPr>
          <p:cNvSpPr txBox="1"/>
          <p:nvPr/>
        </p:nvSpPr>
        <p:spPr>
          <a:xfrm>
            <a:off x="8905763" y="1262132"/>
            <a:ext cx="14447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GTA V</a:t>
            </a:r>
            <a:endParaRPr lang="en-IN" sz="900" b="1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AE8F67-F82C-0A4A-7D24-FA5E0D713DB4}"/>
              </a:ext>
            </a:extLst>
          </p:cNvPr>
          <p:cNvSpPr txBox="1"/>
          <p:nvPr/>
        </p:nvSpPr>
        <p:spPr>
          <a:xfrm>
            <a:off x="7262146" y="823353"/>
            <a:ext cx="1444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GTA VI</a:t>
            </a:r>
            <a:endParaRPr lang="en-IN" sz="1000" b="1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A2B8B8-0C22-A740-620E-5B6A57FEA65F}"/>
              </a:ext>
            </a:extLst>
          </p:cNvPr>
          <p:cNvSpPr txBox="1"/>
          <p:nvPr/>
        </p:nvSpPr>
        <p:spPr>
          <a:xfrm>
            <a:off x="9208580" y="1459462"/>
            <a:ext cx="849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Fastest 1B sales in entertainment history</a:t>
            </a:r>
          </a:p>
        </p:txBody>
      </p:sp>
      <p:pic>
        <p:nvPicPr>
          <p:cNvPr id="15" name="Picture 14" descr="A red and white logo&#10;&#10;AI-generated content may be incorrect.">
            <a:extLst>
              <a:ext uri="{FF2B5EF4-FFF2-40B4-BE49-F238E27FC236}">
                <a16:creationId xmlns:a16="http://schemas.microsoft.com/office/drawing/2014/main" id="{0E1859BB-B9B6-41EB-2906-EA54F65C57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352" y="76624"/>
            <a:ext cx="493907" cy="4992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4B08C7-E314-813B-3340-32ECD199C316}"/>
              </a:ext>
            </a:extLst>
          </p:cNvPr>
          <p:cNvSpPr/>
          <p:nvPr/>
        </p:nvSpPr>
        <p:spPr>
          <a:xfrm>
            <a:off x="5311792" y="3337911"/>
            <a:ext cx="539496" cy="2799756"/>
          </a:xfrm>
          <a:prstGeom prst="rect">
            <a:avLst/>
          </a:prstGeom>
          <a:pattFill prst="pct10">
            <a:fgClr>
              <a:srgbClr val="560411"/>
            </a:fgClr>
            <a:bgClr>
              <a:srgbClr val="FEDA86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77451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hink-cell data - do not delete" hidden="1">
            <a:extLst>
              <a:ext uri="{FF2B5EF4-FFF2-40B4-BE49-F238E27FC236}">
                <a16:creationId xmlns:a16="http://schemas.microsoft.com/office/drawing/2014/main" id="{2AA71A06-6EF1-FF78-0EED-6CAD03322C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1573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596E7FB-759E-AF42-2E4F-63F291FD472B}"/>
              </a:ext>
            </a:extLst>
          </p:cNvPr>
          <p:cNvGrpSpPr/>
          <p:nvPr/>
        </p:nvGrpSpPr>
        <p:grpSpPr>
          <a:xfrm>
            <a:off x="5896204" y="25275"/>
            <a:ext cx="6114377" cy="3163742"/>
            <a:chOff x="952500" y="0"/>
            <a:chExt cx="9810750" cy="6540500"/>
          </a:xfrm>
        </p:grpSpPr>
        <p:pic>
          <p:nvPicPr>
            <p:cNvPr id="195" name="Picture 194" descr="A map of the world&#10;&#10;AI-generated content may be incorrect.">
              <a:extLst>
                <a:ext uri="{FF2B5EF4-FFF2-40B4-BE49-F238E27FC236}">
                  <a16:creationId xmlns:a16="http://schemas.microsoft.com/office/drawing/2014/main" id="{CECA366D-731F-A95F-DFFA-3D8FCB0F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500" y="0"/>
              <a:ext cx="9810750" cy="6540500"/>
            </a:xfrm>
            <a:prstGeom prst="rect">
              <a:avLst/>
            </a:prstGeom>
          </p:spPr>
        </p:pic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E6A9D79-5BFB-2BAE-B474-E904B04CFA71}"/>
                </a:ext>
              </a:extLst>
            </p:cNvPr>
            <p:cNvCxnSpPr/>
            <p:nvPr/>
          </p:nvCxnSpPr>
          <p:spPr>
            <a:xfrm>
              <a:off x="2644534" y="1427868"/>
              <a:ext cx="1194041" cy="2462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69FFB8D-FF80-505D-5817-9AA353A6B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9496" y="3343623"/>
              <a:ext cx="96563" cy="2987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1EC0B57-F4E9-563F-7C64-BC7D1AC14AD9}"/>
                </a:ext>
              </a:extLst>
            </p:cNvPr>
            <p:cNvGrpSpPr/>
            <p:nvPr/>
          </p:nvGrpSpPr>
          <p:grpSpPr>
            <a:xfrm>
              <a:off x="2859447" y="888795"/>
              <a:ext cx="7636766" cy="5233796"/>
              <a:chOff x="2859447" y="888795"/>
              <a:chExt cx="7636766" cy="5233796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BC99200B-6DA0-4202-906B-9B9EB2759E27}"/>
                  </a:ext>
                </a:extLst>
              </p:cNvPr>
              <p:cNvSpPr txBox="1"/>
              <p:nvPr/>
            </p:nvSpPr>
            <p:spPr>
              <a:xfrm>
                <a:off x="2859447" y="2362986"/>
                <a:ext cx="14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NY, USA – Global HQ;</a:t>
                </a:r>
                <a:b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</a:br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Rockstar, 2K studios;</a:t>
                </a:r>
                <a:b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</a:br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Console/PC;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DBDF620E-17C1-7BDB-1EAE-DA1A1EE411B5}"/>
                  </a:ext>
                </a:extLst>
              </p:cNvPr>
              <p:cNvSpPr txBox="1"/>
              <p:nvPr/>
            </p:nvSpPr>
            <p:spPr>
              <a:xfrm>
                <a:off x="3774233" y="1496638"/>
                <a:ext cx="1811063" cy="847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Development Studios;</a:t>
                </a:r>
                <a:b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</a:br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Console/PC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B6C56894-1755-F518-BCDA-36579E48EE56}"/>
                  </a:ext>
                </a:extLst>
              </p:cNvPr>
              <p:cNvSpPr txBox="1"/>
              <p:nvPr/>
            </p:nvSpPr>
            <p:spPr>
              <a:xfrm>
                <a:off x="4701485" y="888795"/>
                <a:ext cx="2124004" cy="62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London, European HQ;</a:t>
                </a:r>
                <a:b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</a:br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Console/PC</a:t>
                </a:r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C524EA5-AE1E-6404-B95B-066661AFFF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0039" y="1444696"/>
                <a:ext cx="242028" cy="21905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AC5240C-98ED-E989-61DA-AC1B1AB70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6855" y="1450879"/>
                <a:ext cx="375158" cy="2128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FE6B7D79-27D7-5177-905E-3184BB9D3316}"/>
                  </a:ext>
                </a:extLst>
              </p:cNvPr>
              <p:cNvSpPr txBox="1"/>
              <p:nvPr/>
            </p:nvSpPr>
            <p:spPr>
              <a:xfrm>
                <a:off x="3941997" y="4530367"/>
                <a:ext cx="14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Console/PC;</a:t>
                </a:r>
                <a:b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</a:br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Mobile Penetration</a:t>
                </a:r>
              </a:p>
              <a:p>
                <a:endParaRPr lang="en-IN" sz="8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AB2A3E1F-4769-9C7A-CA51-B0FB8FC492AD}"/>
                  </a:ext>
                </a:extLst>
              </p:cNvPr>
              <p:cNvSpPr txBox="1"/>
              <p:nvPr/>
            </p:nvSpPr>
            <p:spPr>
              <a:xfrm>
                <a:off x="5634433" y="5368537"/>
                <a:ext cx="1400176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Console/PC;</a:t>
                </a:r>
                <a:b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</a:br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Mobile Penetration</a:t>
                </a:r>
              </a:p>
              <a:p>
                <a:endParaRPr lang="en-IN" sz="8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3CD58BFD-8DF2-32A2-9AA5-B5C616C60764}"/>
                  </a:ext>
                </a:extLst>
              </p:cNvPr>
              <p:cNvSpPr txBox="1"/>
              <p:nvPr/>
            </p:nvSpPr>
            <p:spPr>
              <a:xfrm>
                <a:off x="6709408" y="3642352"/>
                <a:ext cx="14001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Bengaluru, India Mobile Development Studio;</a:t>
                </a:r>
                <a:b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</a:br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Major Mobile/Digital Market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EC72136-0544-1ADD-C218-84B7BBA2A4CA}"/>
                  </a:ext>
                </a:extLst>
              </p:cNvPr>
              <p:cNvSpPr txBox="1"/>
              <p:nvPr/>
            </p:nvSpPr>
            <p:spPr>
              <a:xfrm>
                <a:off x="8004998" y="5537816"/>
                <a:ext cx="14001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Console/PC Major Publishing + Animation Studios</a:t>
                </a:r>
              </a:p>
              <a:p>
                <a:endParaRPr lang="en-IN" sz="8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77BD58C-77AD-2D7A-3E2B-AFE40E2CC4E2}"/>
                  </a:ext>
                </a:extLst>
              </p:cNvPr>
              <p:cNvSpPr txBox="1"/>
              <p:nvPr/>
            </p:nvSpPr>
            <p:spPr>
              <a:xfrm>
                <a:off x="9096037" y="2646822"/>
                <a:ext cx="1400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Mobile Publishing Hotspot and Biggest Mobile Segment Market</a:t>
                </a:r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1087EDED-808E-20BB-EE1A-07308688A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6381" y="2639985"/>
                <a:ext cx="673215" cy="486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D6BB260D-F8FC-D4DA-C466-CF12D6588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1143" y="2329798"/>
                <a:ext cx="108453" cy="35509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78DAFD0-A862-EF68-746A-528D67006E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" y="76624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pic>
        <p:nvPicPr>
          <p:cNvPr id="3" name="Picture 2" descr="A red and white logo&#10;&#10;AI-generated content may be incorrect.">
            <a:extLst>
              <a:ext uri="{FF2B5EF4-FFF2-40B4-BE49-F238E27FC236}">
                <a16:creationId xmlns:a16="http://schemas.microsoft.com/office/drawing/2014/main" id="{0D8416F7-D135-D00E-FC7C-296C500C2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352" y="76624"/>
            <a:ext cx="493907" cy="49928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8EF765-BA97-7A9B-D903-7EDD5047434E}"/>
              </a:ext>
            </a:extLst>
          </p:cNvPr>
          <p:cNvCxnSpPr>
            <a:cxnSpLocks/>
          </p:cNvCxnSpPr>
          <p:nvPr/>
        </p:nvCxnSpPr>
        <p:spPr>
          <a:xfrm>
            <a:off x="633149" y="76624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6993A5-5C4F-71FA-2CF5-A3809204A042}"/>
              </a:ext>
            </a:extLst>
          </p:cNvPr>
          <p:cNvSpPr txBox="1"/>
          <p:nvPr/>
        </p:nvSpPr>
        <p:spPr>
          <a:xfrm>
            <a:off x="642001" y="104991"/>
            <a:ext cx="200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Business Overview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0C01722-BCCD-6969-2842-6D69BA9954B6}"/>
              </a:ext>
            </a:extLst>
          </p:cNvPr>
          <p:cNvGrpSpPr/>
          <p:nvPr/>
        </p:nvGrpSpPr>
        <p:grpSpPr>
          <a:xfrm>
            <a:off x="93952" y="575906"/>
            <a:ext cx="2227515" cy="1851932"/>
            <a:chOff x="701641" y="443545"/>
            <a:chExt cx="2227515" cy="18519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63E629-F781-33C7-9F52-ECD329C0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1166" y="443545"/>
              <a:ext cx="400050" cy="4000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7CEAAE-CCC4-15B0-E511-5B6D30FCBE37}"/>
                </a:ext>
              </a:extLst>
            </p:cNvPr>
            <p:cNvSpPr txBox="1"/>
            <p:nvPr/>
          </p:nvSpPr>
          <p:spPr>
            <a:xfrm>
              <a:off x="1111216" y="575906"/>
              <a:ext cx="9444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Catamaran" panose="00000500000000000000" pitchFamily="2" charset="0"/>
                  <a:cs typeface="Catamaran Medium" panose="00000600000000000000" pitchFamily="2" charset="0"/>
                </a:rPr>
                <a:t>New York, USA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9C7687-C387-4F68-63F9-FB0C3D82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11166" y="884604"/>
              <a:ext cx="419100" cy="4191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96CD19-C68D-35AB-6DAD-F5C132A25058}"/>
                </a:ext>
              </a:extLst>
            </p:cNvPr>
            <p:cNvSpPr txBox="1"/>
            <p:nvPr/>
          </p:nvSpPr>
          <p:spPr>
            <a:xfrm>
              <a:off x="1130266" y="971043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Catamaran" panose="00000500000000000000" pitchFamily="2" charset="0"/>
                  <a:cs typeface="Catamaran Medium" panose="00000600000000000000" pitchFamily="2" charset="0"/>
                </a:rPr>
                <a:t>17 + Development Studios</a:t>
              </a:r>
              <a:br>
                <a:rPr lang="en-IN" sz="900" b="1" dirty="0">
                  <a:solidFill>
                    <a:schemeClr val="bg1"/>
                  </a:solidFill>
                  <a:latin typeface="Catamaran" panose="00000500000000000000" pitchFamily="2" charset="0"/>
                  <a:cs typeface="Catamaran Medium" panose="00000600000000000000" pitchFamily="2" charset="0"/>
                </a:rPr>
              </a:br>
              <a:r>
                <a:rPr lang="en-IN" sz="900" b="1" dirty="0">
                  <a:solidFill>
                    <a:schemeClr val="bg1"/>
                  </a:solidFill>
                  <a:latin typeface="Catamaran" panose="00000500000000000000" pitchFamily="2" charset="0"/>
                  <a:cs typeface="Catamaran Medium" panose="00000600000000000000" pitchFamily="2" charset="0"/>
                </a:rPr>
                <a:t>(USA, Canada, Europe and India)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6A3753-D9DB-3E12-DE46-A2CAC4D42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701641" y="1367869"/>
              <a:ext cx="419100" cy="4191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CDD319-CDEB-E42A-6280-00EAA6E2B4CB}"/>
                </a:ext>
              </a:extLst>
            </p:cNvPr>
            <p:cNvSpPr txBox="1"/>
            <p:nvPr/>
          </p:nvSpPr>
          <p:spPr>
            <a:xfrm>
              <a:off x="1130266" y="1427868"/>
              <a:ext cx="15888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Catamaran" panose="00000500000000000000" pitchFamily="2" charset="0"/>
                  <a:cs typeface="Catamaran Medium" panose="00000600000000000000" pitchFamily="2" charset="0"/>
                </a:rPr>
                <a:t>11,000 + employees globally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8C12D0E-22A4-0CDC-2DD7-E2658279A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1641" y="1876377"/>
              <a:ext cx="419100" cy="4191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788AA4-0841-2FD2-6257-2159F34FBCCD}"/>
                </a:ext>
              </a:extLst>
            </p:cNvPr>
            <p:cNvSpPr txBox="1"/>
            <p:nvPr/>
          </p:nvSpPr>
          <p:spPr>
            <a:xfrm>
              <a:off x="1130266" y="1895427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Catamaran" panose="00000500000000000000" pitchFamily="2" charset="0"/>
                  <a:cs typeface="Catamaran Medium" panose="00000600000000000000" pitchFamily="2" charset="0"/>
                </a:rPr>
                <a:t>Recent M&amp;A: Zynga ($12.7 B), </a:t>
              </a:r>
            </a:p>
            <a:p>
              <a:r>
                <a:rPr lang="en-IN" sz="900" b="1" dirty="0">
                  <a:solidFill>
                    <a:schemeClr val="bg1"/>
                  </a:solidFill>
                  <a:latin typeface="Catamaran" panose="00000500000000000000" pitchFamily="2" charset="0"/>
                  <a:cs typeface="Catamaran Medium" panose="00000600000000000000" pitchFamily="2" charset="0"/>
                </a:rPr>
                <a:t>Gearbox ($ 460 M), Rollic etc.</a:t>
              </a:r>
            </a:p>
          </p:txBody>
        </p:sp>
      </p:grpSp>
      <p:graphicFrame>
        <p:nvGraphicFramePr>
          <p:cNvPr id="193" name="Table 192">
            <a:extLst>
              <a:ext uri="{FF2B5EF4-FFF2-40B4-BE49-F238E27FC236}">
                <a16:creationId xmlns:a16="http://schemas.microsoft.com/office/drawing/2014/main" id="{E4CDD845-6656-0A7D-2840-27A20C382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375837"/>
              </p:ext>
            </p:extLst>
          </p:nvPr>
        </p:nvGraphicFramePr>
        <p:xfrm>
          <a:off x="181419" y="4201453"/>
          <a:ext cx="2223452" cy="205609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474153">
                  <a:extLst>
                    <a:ext uri="{9D8B030D-6E8A-4147-A177-3AD203B41FA5}">
                      <a16:colId xmlns:a16="http://schemas.microsoft.com/office/drawing/2014/main" val="1208293053"/>
                    </a:ext>
                  </a:extLst>
                </a:gridCol>
                <a:gridCol w="749299">
                  <a:extLst>
                    <a:ext uri="{9D8B030D-6E8A-4147-A177-3AD203B41FA5}">
                      <a16:colId xmlns:a16="http://schemas.microsoft.com/office/drawing/2014/main" val="412381732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Content Revenue Mix</a:t>
                      </a:r>
                      <a:endParaRPr lang="en-IN" sz="900" b="1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baseline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3082884"/>
                  </a:ext>
                </a:extLst>
              </a:tr>
              <a:tr h="115277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Recurring Consumer Spending</a:t>
                      </a:r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u="none" strike="noStrike" baseline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79.4%</a:t>
                      </a:r>
                      <a:endParaRPr lang="en-IN" sz="900" b="0" i="0" u="none" strike="noStrike" baseline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94652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Full Game and Other</a:t>
                      </a:r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u="none" strike="noStrike" baseline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20.6%</a:t>
                      </a:r>
                      <a:endParaRPr lang="en-IN" sz="900" b="0" i="0" u="none" strike="noStrike" baseline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57550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baseline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60587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Platform Revenue Mix</a:t>
                      </a:r>
                      <a:endParaRPr lang="en-IN" sz="900" b="1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baseline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39960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Mobile</a:t>
                      </a:r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52.2%</a:t>
                      </a:r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29530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Console </a:t>
                      </a:r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u="none" strike="noStrike" baseline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37.3%</a:t>
                      </a:r>
                      <a:endParaRPr lang="en-IN" sz="900" b="0" i="0" u="none" strike="noStrike" baseline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7194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PC &amp; Other </a:t>
                      </a:r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u="none" strike="noStrike" baseline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10.5%</a:t>
                      </a:r>
                      <a:endParaRPr lang="en-IN" sz="900" b="0" i="0" u="none" strike="noStrike" baseline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920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baseline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4735508"/>
                  </a:ext>
                </a:extLst>
              </a:tr>
              <a:tr h="15871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9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Distribution Channel Revenue Mix</a:t>
                      </a:r>
                      <a:endParaRPr lang="en-IN" sz="900" b="1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702190"/>
                  </a:ext>
                </a:extLst>
              </a:tr>
              <a:tr h="65747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 Digital online</a:t>
                      </a:r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u="none" strike="noStrike" baseline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96.4%</a:t>
                      </a:r>
                      <a:endParaRPr lang="en-IN" sz="900" b="0" i="0" u="none" strike="noStrike" baseline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94311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Physical retail and other </a:t>
                      </a:r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Catamaran" panose="00000500000000000000" pitchFamily="2" charset="0"/>
                        </a:rPr>
                        <a:t>3.6%</a:t>
                      </a:r>
                      <a:endParaRPr lang="en-IN" sz="900" b="0" i="0" u="none" strike="noStrike" baseline="0" dirty="0">
                        <a:solidFill>
                          <a:schemeClr val="bg1"/>
                        </a:solidFill>
                        <a:effectLst/>
                        <a:latin typeface="Catamaran" panose="00000500000000000000" pitchFamily="2" charset="0"/>
                        <a:cs typeface="Catamaran ExtraLight" panose="000003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69238292"/>
                  </a:ext>
                </a:extLst>
              </a:tr>
            </a:tbl>
          </a:graphicData>
        </a:graphic>
      </p:graphicFrame>
      <p:sp>
        <p:nvSpPr>
          <p:cNvPr id="225" name="Call-out: Line 224">
            <a:extLst>
              <a:ext uri="{FF2B5EF4-FFF2-40B4-BE49-F238E27FC236}">
                <a16:creationId xmlns:a16="http://schemas.microsoft.com/office/drawing/2014/main" id="{84404EEF-5A61-EC34-5138-989090483683}"/>
              </a:ext>
            </a:extLst>
          </p:cNvPr>
          <p:cNvSpPr/>
          <p:nvPr/>
        </p:nvSpPr>
        <p:spPr>
          <a:xfrm>
            <a:off x="4819864" y="1206123"/>
            <a:ext cx="1282125" cy="563009"/>
          </a:xfrm>
          <a:prstGeom prst="borderCallout1">
            <a:avLst>
              <a:gd name="adj1" fmla="val 33377"/>
              <a:gd name="adj2" fmla="val 101617"/>
              <a:gd name="adj3" fmla="val 7141"/>
              <a:gd name="adj4" fmla="val 131051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60.4 % Global Revenue from USA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7966605-4E54-B1F2-59C1-3080C795B78B}"/>
              </a:ext>
            </a:extLst>
          </p:cNvPr>
          <p:cNvGrpSpPr/>
          <p:nvPr/>
        </p:nvGrpSpPr>
        <p:grpSpPr>
          <a:xfrm>
            <a:off x="57597" y="2618704"/>
            <a:ext cx="6763827" cy="1044153"/>
            <a:chOff x="66678" y="3121841"/>
            <a:chExt cx="6763827" cy="1044153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452B738-6441-9A59-828E-74ECC9A49897}"/>
                </a:ext>
              </a:extLst>
            </p:cNvPr>
            <p:cNvSpPr txBox="1"/>
            <p:nvPr/>
          </p:nvSpPr>
          <p:spPr>
            <a:xfrm>
              <a:off x="66678" y="3121841"/>
              <a:ext cx="4844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i="1" dirty="0">
                  <a:solidFill>
                    <a:srgbClr val="235860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A global publisher of interactive entertainment, evolving from a console-focused model to a mobile-scaled, recurring, digital-first revenue business</a:t>
              </a:r>
              <a:endParaRPr lang="en-IN" sz="1000" i="1" dirty="0">
                <a:solidFill>
                  <a:srgbClr val="235860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endParaRP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950CEC09-6DED-8ACB-9843-42A36F7A96BC}"/>
                </a:ext>
              </a:extLst>
            </p:cNvPr>
            <p:cNvGrpSpPr/>
            <p:nvPr/>
          </p:nvGrpSpPr>
          <p:grpSpPr>
            <a:xfrm>
              <a:off x="66678" y="3499429"/>
              <a:ext cx="1333497" cy="246221"/>
              <a:chOff x="66678" y="3499429"/>
              <a:chExt cx="1333497" cy="246221"/>
            </a:xfrm>
          </p:grpSpPr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62FBDCD-0A0E-682B-38D3-9376251AA97E}"/>
                  </a:ext>
                </a:extLst>
              </p:cNvPr>
              <p:cNvSpPr txBox="1"/>
              <p:nvPr/>
            </p:nvSpPr>
            <p:spPr>
              <a:xfrm>
                <a:off x="66678" y="3499429"/>
                <a:ext cx="1333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Physical Game Sales</a:t>
                </a:r>
              </a:p>
            </p:txBody>
          </p:sp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9EFA64A9-5E11-0455-64AB-FCA45EF90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5381" y="3549753"/>
                <a:ext cx="114794" cy="114794"/>
              </a:xfrm>
              <a:prstGeom prst="rect">
                <a:avLst/>
              </a:prstGeom>
            </p:spPr>
          </p:pic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2EA80209-4B2F-5C1E-10C2-8C1536C2980D}"/>
                </a:ext>
              </a:extLst>
            </p:cNvPr>
            <p:cNvGrpSpPr/>
            <p:nvPr/>
          </p:nvGrpSpPr>
          <p:grpSpPr>
            <a:xfrm>
              <a:off x="1342778" y="3499428"/>
              <a:ext cx="1333497" cy="246221"/>
              <a:chOff x="66678" y="3499429"/>
              <a:chExt cx="1333497" cy="246221"/>
            </a:xfrm>
          </p:grpSpPr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4AC03581-4ECD-952A-B7BB-DDCA44204A5E}"/>
                  </a:ext>
                </a:extLst>
              </p:cNvPr>
              <p:cNvSpPr txBox="1"/>
              <p:nvPr/>
            </p:nvSpPr>
            <p:spPr>
              <a:xfrm>
                <a:off x="66678" y="3499429"/>
                <a:ext cx="1333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Digital Game Sales</a:t>
                </a:r>
              </a:p>
            </p:txBody>
          </p:sp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AD114D1E-0706-E95C-723A-C294E3786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08146" y="3549754"/>
                <a:ext cx="114794" cy="114794"/>
              </a:xfrm>
              <a:prstGeom prst="rect">
                <a:avLst/>
              </a:prstGeom>
            </p:spPr>
          </p:pic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0996BA4-6362-1323-51BA-4B5285263921}"/>
                </a:ext>
              </a:extLst>
            </p:cNvPr>
            <p:cNvGrpSpPr/>
            <p:nvPr/>
          </p:nvGrpSpPr>
          <p:grpSpPr>
            <a:xfrm>
              <a:off x="2526935" y="3499428"/>
              <a:ext cx="1333497" cy="246221"/>
              <a:chOff x="66678" y="3499429"/>
              <a:chExt cx="1333497" cy="246221"/>
            </a:xfrm>
          </p:grpSpPr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E5CBBA90-EE98-62A7-37AC-A396CC371C5C}"/>
                  </a:ext>
                </a:extLst>
              </p:cNvPr>
              <p:cNvSpPr txBox="1"/>
              <p:nvPr/>
            </p:nvSpPr>
            <p:spPr>
              <a:xfrm>
                <a:off x="66678" y="3499429"/>
                <a:ext cx="1333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/>
                    </a:solidFill>
                    <a:latin typeface="Catamaran SemiBold" panose="00000700000000000000" pitchFamily="2" charset="0"/>
                    <a:cs typeface="Catamaran SemiBold" panose="00000700000000000000" pitchFamily="2" charset="0"/>
                  </a:rPr>
                  <a:t>Live Services &amp; DLC</a:t>
                </a:r>
              </a:p>
            </p:txBody>
          </p:sp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11481F64-E42C-D8DF-55E0-305DC3626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5381" y="3549753"/>
                <a:ext cx="114794" cy="114794"/>
              </a:xfrm>
              <a:prstGeom prst="rect">
                <a:avLst/>
              </a:prstGeom>
            </p:spPr>
          </p:pic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9CB2F95-AE80-1BB4-5488-BC5D0571CBDD}"/>
                </a:ext>
              </a:extLst>
            </p:cNvPr>
            <p:cNvSpPr txBox="1"/>
            <p:nvPr/>
          </p:nvSpPr>
          <p:spPr>
            <a:xfrm>
              <a:off x="3808900" y="3499428"/>
              <a:ext cx="1858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Recurring Revenue Ecosystem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48A860E4-3BEC-6968-639B-064706845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" y="3829050"/>
              <a:ext cx="6640005" cy="139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Flowchart: Connector 251">
              <a:extLst>
                <a:ext uri="{FF2B5EF4-FFF2-40B4-BE49-F238E27FC236}">
                  <a16:creationId xmlns:a16="http://schemas.microsoft.com/office/drawing/2014/main" id="{16C38DCC-2F87-2D44-C5DB-7F680B822AAA}"/>
                </a:ext>
              </a:extLst>
            </p:cNvPr>
            <p:cNvSpPr/>
            <p:nvPr/>
          </p:nvSpPr>
          <p:spPr>
            <a:xfrm>
              <a:off x="369034" y="3801253"/>
              <a:ext cx="94107" cy="83401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3A0390B-C2F9-1732-B3B3-C4E11579E99D}"/>
                </a:ext>
              </a:extLst>
            </p:cNvPr>
            <p:cNvSpPr txBox="1"/>
            <p:nvPr/>
          </p:nvSpPr>
          <p:spPr>
            <a:xfrm>
              <a:off x="146701" y="3919773"/>
              <a:ext cx="1858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Pre 2010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C254914-DAE9-E904-A4F0-F304183BB155}"/>
                </a:ext>
              </a:extLst>
            </p:cNvPr>
            <p:cNvSpPr txBox="1"/>
            <p:nvPr/>
          </p:nvSpPr>
          <p:spPr>
            <a:xfrm>
              <a:off x="2816400" y="3919773"/>
              <a:ext cx="1858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2010 - 2020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BA91A81F-258E-4273-43DB-CF92CEB90D55}"/>
                </a:ext>
              </a:extLst>
            </p:cNvPr>
            <p:cNvSpPr txBox="1"/>
            <p:nvPr/>
          </p:nvSpPr>
          <p:spPr>
            <a:xfrm>
              <a:off x="2936002" y="3692347"/>
              <a:ext cx="1858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TO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ACE7F1A8-C342-87F0-F6A6-A4358C132F65}"/>
                </a:ext>
              </a:extLst>
            </p:cNvPr>
            <p:cNvSpPr txBox="1"/>
            <p:nvPr/>
          </p:nvSpPr>
          <p:spPr>
            <a:xfrm>
              <a:off x="4485900" y="3919773"/>
              <a:ext cx="1858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2020 - Present</a:t>
              </a:r>
            </a:p>
          </p:txBody>
        </p: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AC415163-C092-F630-AB51-80EE3A2B47F6}"/>
              </a:ext>
            </a:extLst>
          </p:cNvPr>
          <p:cNvSpPr txBox="1"/>
          <p:nvPr/>
        </p:nvSpPr>
        <p:spPr>
          <a:xfrm>
            <a:off x="4294375" y="6657945"/>
            <a:ext cx="3603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solidFill>
                  <a:schemeClr val="bg1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rPr>
              <a:t>Source: Company Reports, FY25; Q4 FY25 Earnings Report; T2 Investor Relations; Capital IQ;</a:t>
            </a:r>
            <a:endParaRPr lang="en-IN" sz="700" b="1" i="1" dirty="0">
              <a:solidFill>
                <a:schemeClr val="bg1"/>
              </a:solidFill>
              <a:latin typeface="Catamaran ExtraLight" panose="00000300000000000000" pitchFamily="2" charset="0"/>
              <a:cs typeface="Catamaran ExtraLight" panose="00000300000000000000" pitchFamily="2" charset="0"/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052CE24-3DDF-820A-B2F3-BFDB2CEF6089}"/>
              </a:ext>
            </a:extLst>
          </p:cNvPr>
          <p:cNvGrpSpPr/>
          <p:nvPr/>
        </p:nvGrpSpPr>
        <p:grpSpPr>
          <a:xfrm>
            <a:off x="3184602" y="4872012"/>
            <a:ext cx="924430" cy="853442"/>
            <a:chOff x="2926921" y="4642483"/>
            <a:chExt cx="924430" cy="853442"/>
          </a:xfrm>
        </p:grpSpPr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706DFD0F-7A8A-CB29-6E8F-566E92CAD490}"/>
                </a:ext>
              </a:extLst>
            </p:cNvPr>
            <p:cNvCxnSpPr>
              <a:cxnSpLocks/>
            </p:cNvCxnSpPr>
            <p:nvPr/>
          </p:nvCxnSpPr>
          <p:spPr>
            <a:xfrm>
              <a:off x="2926921" y="4642483"/>
              <a:ext cx="924430" cy="33909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66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373D5412-F7AF-4C59-F336-A0A666FC0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4979426"/>
              <a:ext cx="850976" cy="51649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31000">
                    <a:schemeClr val="accent1">
                      <a:lumMod val="45000"/>
                      <a:lumOff val="55000"/>
                    </a:schemeClr>
                  </a:gs>
                  <a:gs pos="6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84651C0-EFA3-D3B5-C756-5F732B29CD58}"/>
              </a:ext>
            </a:extLst>
          </p:cNvPr>
          <p:cNvGrpSpPr/>
          <p:nvPr/>
        </p:nvGrpSpPr>
        <p:grpSpPr>
          <a:xfrm>
            <a:off x="4109032" y="4011854"/>
            <a:ext cx="4221152" cy="2514067"/>
            <a:chOff x="4075739" y="4073255"/>
            <a:chExt cx="4156954" cy="2514067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ECFC3855-E25B-882C-A057-20905F1AC6BC}"/>
                </a:ext>
              </a:extLst>
            </p:cNvPr>
            <p:cNvGrpSpPr/>
            <p:nvPr/>
          </p:nvGrpSpPr>
          <p:grpSpPr>
            <a:xfrm>
              <a:off x="4146973" y="4073255"/>
              <a:ext cx="4085720" cy="405246"/>
              <a:chOff x="3956937" y="4098095"/>
              <a:chExt cx="4085720" cy="405246"/>
            </a:xfrm>
          </p:grpSpPr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D9BBD98C-177B-8703-56A0-AFD141486B4D}"/>
                  </a:ext>
                </a:extLst>
              </p:cNvPr>
              <p:cNvSpPr txBox="1"/>
              <p:nvPr/>
            </p:nvSpPr>
            <p:spPr>
              <a:xfrm>
                <a:off x="4476819" y="4098095"/>
                <a:ext cx="35658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1000" b="1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Full Game Sales + IP Creation – 21% of Revenue</a:t>
                </a:r>
                <a:br>
                  <a:rPr lang="en-IN" sz="10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IN" sz="10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Console, PC, Mobile premium game purchases</a:t>
                </a:r>
              </a:p>
            </p:txBody>
          </p:sp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7BBD824C-666D-D506-30C8-89C4072B9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3956937" y="4123269"/>
                <a:ext cx="380072" cy="380072"/>
              </a:xfrm>
              <a:prstGeom prst="rect">
                <a:avLst/>
              </a:prstGeom>
            </p:spPr>
          </p:pic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26DDAD05-E53B-A2C8-B678-B52FCF713659}"/>
                </a:ext>
              </a:extLst>
            </p:cNvPr>
            <p:cNvGrpSpPr/>
            <p:nvPr/>
          </p:nvGrpSpPr>
          <p:grpSpPr>
            <a:xfrm>
              <a:off x="4133046" y="4550752"/>
              <a:ext cx="4099647" cy="707886"/>
              <a:chOff x="4133046" y="4550752"/>
              <a:chExt cx="4099647" cy="707886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C59B3E02-EF6D-44B5-76FE-D1A1EE024ECD}"/>
                  </a:ext>
                </a:extLst>
              </p:cNvPr>
              <p:cNvSpPr txBox="1"/>
              <p:nvPr/>
            </p:nvSpPr>
            <p:spPr>
              <a:xfrm>
                <a:off x="4665794" y="4550752"/>
                <a:ext cx="35668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1000" b="1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Recurring Consumer Spending – 79% of Revenue</a:t>
                </a:r>
                <a:br>
                  <a:rPr lang="en-IN" sz="1000" b="1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IN" sz="10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Includes GTA online, NBA 2K VC, Mobile in-app purchases;</a:t>
                </a:r>
                <a:br>
                  <a:rPr lang="en-IN" sz="10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Includes Virtual Currency (NBA 2K VC, GTA Online Shark Cards);</a:t>
                </a:r>
                <a:br>
                  <a:rPr lang="en-US" sz="10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endParaRPr lang="en-IN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endParaRPr>
              </a:p>
            </p:txBody>
          </p:sp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BAE3E6C4-1066-4000-4D73-D2CE6AE95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33046" y="4583143"/>
                <a:ext cx="428988" cy="428988"/>
              </a:xfrm>
              <a:prstGeom prst="rect">
                <a:avLst/>
              </a:prstGeom>
            </p:spPr>
          </p:pic>
        </p:grp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ED155D13-4811-D48C-C1C8-4915844ADE55}"/>
                </a:ext>
              </a:extLst>
            </p:cNvPr>
            <p:cNvSpPr txBox="1"/>
            <p:nvPr/>
          </p:nvSpPr>
          <p:spPr>
            <a:xfrm>
              <a:off x="4665794" y="5144491"/>
              <a:ext cx="35658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0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Mobile in-app purchase (within RCS) – 41-43% of Mobile Revenue</a:t>
              </a:r>
              <a:br>
                <a:rPr lang="en-IN" sz="1000" b="1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</a:br>
              <a:r>
                <a:rPr lang="en-IN" sz="10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Driven by Zynga portfolio</a:t>
              </a:r>
            </a:p>
          </p:txBody>
        </p:sp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109D8E1-F918-81C9-08F4-FA4451B5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46973" y="5087221"/>
              <a:ext cx="470350" cy="470350"/>
            </a:xfrm>
            <a:prstGeom prst="rect">
              <a:avLst/>
            </a:prstGeom>
          </p:spPr>
        </p:pic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B6F5B9EB-92D1-0CF4-9990-46F81B5EEB2E}"/>
                </a:ext>
              </a:extLst>
            </p:cNvPr>
            <p:cNvGrpSpPr/>
            <p:nvPr/>
          </p:nvGrpSpPr>
          <p:grpSpPr>
            <a:xfrm>
              <a:off x="4075739" y="5668781"/>
              <a:ext cx="4139069" cy="441135"/>
              <a:chOff x="4075739" y="5668781"/>
              <a:chExt cx="3889041" cy="44113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70C788DB-5FB6-3128-164A-EB7269097EE5}"/>
                  </a:ext>
                </a:extLst>
              </p:cNvPr>
              <p:cNvSpPr txBox="1"/>
              <p:nvPr/>
            </p:nvSpPr>
            <p:spPr>
              <a:xfrm>
                <a:off x="4649449" y="5668781"/>
                <a:ext cx="33153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1000" b="1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Advertising Revenue (mobile driven) – 6% of Revenue</a:t>
                </a:r>
                <a:br>
                  <a:rPr lang="en-IN" sz="1000" b="1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IN" sz="10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Hyper-casual and Zynga mobile ads</a:t>
                </a:r>
              </a:p>
            </p:txBody>
          </p:sp>
          <p:pic>
            <p:nvPicPr>
              <p:cNvPr id="301" name="Picture 300">
                <a:extLst>
                  <a:ext uri="{FF2B5EF4-FFF2-40B4-BE49-F238E27FC236}">
                    <a16:creationId xmlns:a16="http://schemas.microsoft.com/office/drawing/2014/main" id="{188686BB-D212-DBFA-2461-EBFFD7667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75739" y="5679112"/>
                <a:ext cx="430804" cy="430804"/>
              </a:xfrm>
              <a:prstGeom prst="rect">
                <a:avLst/>
              </a:prstGeom>
            </p:spPr>
          </p:pic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9A15D247-D920-4EE2-C08A-792E7DA9677F}"/>
                </a:ext>
              </a:extLst>
            </p:cNvPr>
            <p:cNvGrpSpPr/>
            <p:nvPr/>
          </p:nvGrpSpPr>
          <p:grpSpPr>
            <a:xfrm>
              <a:off x="4177994" y="6187212"/>
              <a:ext cx="4009446" cy="400110"/>
              <a:chOff x="8676938" y="4892160"/>
              <a:chExt cx="3388184" cy="400110"/>
            </a:xfrm>
          </p:grpSpPr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E43FC6EF-7A3E-B3AD-711A-0C41113B0197}"/>
                  </a:ext>
                </a:extLst>
              </p:cNvPr>
              <p:cNvSpPr txBox="1"/>
              <p:nvPr/>
            </p:nvSpPr>
            <p:spPr>
              <a:xfrm>
                <a:off x="9126497" y="4892160"/>
                <a:ext cx="29386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IN" sz="1000" b="1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Licensing and Merchandising -  ~2 – 3 % of Revenue</a:t>
                </a:r>
                <a:br>
                  <a:rPr lang="en-IN" sz="1000" b="1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IN" sz="10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Licensed IP’s, merchandise, partnerships</a:t>
                </a:r>
              </a:p>
            </p:txBody>
          </p:sp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9735952-688F-3ED8-43FC-A2D2F7E94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76938" y="4919332"/>
                <a:ext cx="339092" cy="339092"/>
              </a:xfrm>
              <a:prstGeom prst="rect">
                <a:avLst/>
              </a:prstGeom>
            </p:spPr>
          </p:pic>
        </p:grp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7A9DD17C-9F12-9D0D-CF1C-758A2E828E13}"/>
              </a:ext>
            </a:extLst>
          </p:cNvPr>
          <p:cNvSpPr txBox="1"/>
          <p:nvPr/>
        </p:nvSpPr>
        <p:spPr>
          <a:xfrm>
            <a:off x="5621886" y="2968384"/>
            <a:ext cx="185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Reinvestment : R&amp;D; Acquisitions</a:t>
            </a:r>
          </a:p>
        </p:txBody>
      </p: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77FF936-552F-A0E9-0A86-1BD16E221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576888" y="3053645"/>
            <a:ext cx="114794" cy="114794"/>
          </a:xfrm>
          <a:prstGeom prst="rect">
            <a:avLst/>
          </a:prstGeom>
        </p:spPr>
      </p:pic>
      <p:sp>
        <p:nvSpPr>
          <p:cNvPr id="318" name="Flowchart: Connector 317">
            <a:extLst>
              <a:ext uri="{FF2B5EF4-FFF2-40B4-BE49-F238E27FC236}">
                <a16:creationId xmlns:a16="http://schemas.microsoft.com/office/drawing/2014/main" id="{08292450-51F0-590C-C1BF-82BE9864A2B6}"/>
              </a:ext>
            </a:extLst>
          </p:cNvPr>
          <p:cNvSpPr/>
          <p:nvPr/>
        </p:nvSpPr>
        <p:spPr>
          <a:xfrm>
            <a:off x="4855244" y="3293873"/>
            <a:ext cx="94107" cy="83401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CEC9B888-79D1-851C-DAF7-2F2CB0B9F0C4}"/>
              </a:ext>
            </a:extLst>
          </p:cNvPr>
          <p:cNvSpPr txBox="1"/>
          <p:nvPr/>
        </p:nvSpPr>
        <p:spPr>
          <a:xfrm>
            <a:off x="846981" y="3914948"/>
            <a:ext cx="4844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1" dirty="0">
                <a:solidFill>
                  <a:srgbClr val="235860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How T2 makes money</a:t>
            </a:r>
            <a:endParaRPr lang="en-IN" sz="1000" b="1" dirty="0">
              <a:solidFill>
                <a:srgbClr val="235860"/>
              </a:solidFill>
              <a:latin typeface="Catamaran ExtraBold" panose="00000900000000000000" pitchFamily="2" charset="0"/>
              <a:cs typeface="Catamaran ExtraBold" panose="00000900000000000000" pitchFamily="2" charset="0"/>
            </a:endParaRP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BC49AEE3-C672-70BE-2AC3-A4B4427E2A33}"/>
              </a:ext>
            </a:extLst>
          </p:cNvPr>
          <p:cNvGrpSpPr/>
          <p:nvPr/>
        </p:nvGrpSpPr>
        <p:grpSpPr>
          <a:xfrm>
            <a:off x="9085007" y="4103588"/>
            <a:ext cx="3285718" cy="2358452"/>
            <a:chOff x="9051356" y="3992766"/>
            <a:chExt cx="3285718" cy="2358452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5A23ACB-E925-028D-9DED-EB7018231C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9992" y="4011854"/>
              <a:ext cx="0" cy="20366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F436D804-3141-2CD8-95AE-911B5493CCA6}"/>
                </a:ext>
              </a:extLst>
            </p:cNvPr>
            <p:cNvCxnSpPr>
              <a:cxnSpLocks/>
            </p:cNvCxnSpPr>
            <p:nvPr/>
          </p:nvCxnSpPr>
          <p:spPr>
            <a:xfrm>
              <a:off x="9079992" y="6069894"/>
              <a:ext cx="2588768" cy="167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or: Curved 328">
              <a:extLst>
                <a:ext uri="{FF2B5EF4-FFF2-40B4-BE49-F238E27FC236}">
                  <a16:creationId xmlns:a16="http://schemas.microsoft.com/office/drawing/2014/main" id="{0FDA8CAF-B4B6-A797-2B53-AD3A53039E3B}"/>
                </a:ext>
              </a:extLst>
            </p:cNvPr>
            <p:cNvCxnSpPr>
              <a:cxnSpLocks/>
              <a:stCxn id="353" idx="0"/>
            </p:cNvCxnSpPr>
            <p:nvPr/>
          </p:nvCxnSpPr>
          <p:spPr>
            <a:xfrm flipV="1">
              <a:off x="9493526" y="4839246"/>
              <a:ext cx="1718148" cy="1041429"/>
            </a:xfrm>
            <a:prstGeom prst="curvedConnector5">
              <a:avLst>
                <a:gd name="adj1" fmla="val 13305"/>
                <a:gd name="adj2" fmla="val 65684"/>
                <a:gd name="adj3" fmla="val 86695"/>
              </a:avLst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537A1963-0C18-954B-BDD6-8CC81261D617}"/>
                </a:ext>
              </a:extLst>
            </p:cNvPr>
            <p:cNvSpPr txBox="1"/>
            <p:nvPr/>
          </p:nvSpPr>
          <p:spPr>
            <a:xfrm>
              <a:off x="9393841" y="4790622"/>
              <a:ext cx="1858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Extended Monetisation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677C1EDD-4E92-B531-54B3-751B12DAF654}"/>
                </a:ext>
              </a:extLst>
            </p:cNvPr>
            <p:cNvSpPr txBox="1"/>
            <p:nvPr/>
          </p:nvSpPr>
          <p:spPr>
            <a:xfrm>
              <a:off x="9916852" y="5871629"/>
              <a:ext cx="1858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Lifecycle Revenue Expansion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0FAF5CAD-B342-E679-905A-2D0EC3204C89}"/>
                </a:ext>
              </a:extLst>
            </p:cNvPr>
            <p:cNvSpPr txBox="1"/>
            <p:nvPr/>
          </p:nvSpPr>
          <p:spPr>
            <a:xfrm>
              <a:off x="10478599" y="6104997"/>
              <a:ext cx="1858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Year 1 &amp; Beyond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5BEB4928-E241-A3BD-F2E3-694172A5361C}"/>
                </a:ext>
              </a:extLst>
            </p:cNvPr>
            <p:cNvSpPr txBox="1"/>
            <p:nvPr/>
          </p:nvSpPr>
          <p:spPr>
            <a:xfrm>
              <a:off x="9051356" y="6099248"/>
              <a:ext cx="1858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Launch Window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C174A11-7271-7438-6DB4-B0E9E3395C05}"/>
                </a:ext>
              </a:extLst>
            </p:cNvPr>
            <p:cNvSpPr txBox="1"/>
            <p:nvPr/>
          </p:nvSpPr>
          <p:spPr>
            <a:xfrm>
              <a:off x="10064781" y="3992766"/>
              <a:ext cx="1858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solidFill>
                    <a:srgbClr val="235860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T2’s Moat</a:t>
              </a:r>
            </a:p>
          </p:txBody>
        </p:sp>
      </p:grpSp>
      <p:sp>
        <p:nvSpPr>
          <p:cNvPr id="353" name="Free-form: Shape 352">
            <a:extLst>
              <a:ext uri="{FF2B5EF4-FFF2-40B4-BE49-F238E27FC236}">
                <a16:creationId xmlns:a16="http://schemas.microsoft.com/office/drawing/2014/main" id="{EE44E915-8B6B-282D-CF7D-9DA51CB56124}"/>
              </a:ext>
            </a:extLst>
          </p:cNvPr>
          <p:cNvSpPr/>
          <p:nvPr/>
        </p:nvSpPr>
        <p:spPr>
          <a:xfrm>
            <a:off x="9527177" y="5420972"/>
            <a:ext cx="1889760" cy="570525"/>
          </a:xfrm>
          <a:custGeom>
            <a:avLst/>
            <a:gdLst>
              <a:gd name="connsiteX0" fmla="*/ 0 w 1889760"/>
              <a:gd name="connsiteY0" fmla="*/ 570525 h 570525"/>
              <a:gd name="connsiteX1" fmla="*/ 600892 w 1889760"/>
              <a:gd name="connsiteY1" fmla="*/ 21885 h 570525"/>
              <a:gd name="connsiteX2" fmla="*/ 1889760 w 1889760"/>
              <a:gd name="connsiteY2" fmla="*/ 161222 h 57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9760" h="570525">
                <a:moveTo>
                  <a:pt x="0" y="570525"/>
                </a:moveTo>
                <a:cubicBezTo>
                  <a:pt x="142966" y="330313"/>
                  <a:pt x="285932" y="90102"/>
                  <a:pt x="600892" y="21885"/>
                </a:cubicBezTo>
                <a:cubicBezTo>
                  <a:pt x="915852" y="-46332"/>
                  <a:pt x="1402806" y="57445"/>
                  <a:pt x="1889760" y="161222"/>
                </a:cubicBez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A454833B-9D5B-BB66-199A-3B921B470490}"/>
              </a:ext>
            </a:extLst>
          </p:cNvPr>
          <p:cNvSpPr txBox="1"/>
          <p:nvPr/>
        </p:nvSpPr>
        <p:spPr>
          <a:xfrm>
            <a:off x="11081343" y="5602430"/>
            <a:ext cx="1858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Trad. Peers</a:t>
            </a:r>
          </a:p>
        </p:txBody>
      </p:sp>
    </p:spTree>
    <p:extLst>
      <p:ext uri="{BB962C8B-B14F-4D97-AF65-F5344CB8AC3E}">
        <p14:creationId xmlns:p14="http://schemas.microsoft.com/office/powerpoint/2010/main" val="368538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hink-cell data - do not delete" hidden="1">
            <a:extLst>
              <a:ext uri="{FF2B5EF4-FFF2-40B4-BE49-F238E27FC236}">
                <a16:creationId xmlns:a16="http://schemas.microsoft.com/office/drawing/2014/main" id="{4E249DBB-55CE-3A9D-4DFC-D316A5B535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7754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ABB332-B241-82F9-306E-166977BDF1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" y="76624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pic>
        <p:nvPicPr>
          <p:cNvPr id="3" name="Picture 2" descr="A red and white logo&#10;&#10;AI-generated content may be incorrect.">
            <a:extLst>
              <a:ext uri="{FF2B5EF4-FFF2-40B4-BE49-F238E27FC236}">
                <a16:creationId xmlns:a16="http://schemas.microsoft.com/office/drawing/2014/main" id="{A33FBA7B-CACA-279E-6208-85C5762D4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352" y="76624"/>
            <a:ext cx="493907" cy="499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90181-FC46-E8BC-EF07-1B424F9AE89F}"/>
              </a:ext>
            </a:extLst>
          </p:cNvPr>
          <p:cNvSpPr txBox="1"/>
          <p:nvPr/>
        </p:nvSpPr>
        <p:spPr>
          <a:xfrm>
            <a:off x="642001" y="104991"/>
            <a:ext cx="2587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Industry Overview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AA7CCD-75B2-150C-E8FC-FD8EF4B914EE}"/>
              </a:ext>
            </a:extLst>
          </p:cNvPr>
          <p:cNvCxnSpPr>
            <a:cxnSpLocks/>
          </p:cNvCxnSpPr>
          <p:nvPr/>
        </p:nvCxnSpPr>
        <p:spPr>
          <a:xfrm>
            <a:off x="633149" y="76624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134D66-3BB1-898A-EEA0-22EB59620786}"/>
              </a:ext>
            </a:extLst>
          </p:cNvPr>
          <p:cNvSpPr txBox="1"/>
          <p:nvPr/>
        </p:nvSpPr>
        <p:spPr>
          <a:xfrm>
            <a:off x="68741" y="775064"/>
            <a:ext cx="2637647" cy="461665"/>
          </a:xfrm>
          <a:prstGeom prst="rect">
            <a:avLst/>
          </a:prstGeom>
          <a:solidFill>
            <a:srgbClr val="0F3A18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tamaran Black" panose="00000A00000000000000" pitchFamily="2" charset="0"/>
                <a:cs typeface="Catamaran Black" panose="00000A00000000000000" pitchFamily="2" charset="0"/>
              </a:rPr>
              <a:t>$221B </a:t>
            </a:r>
            <a:r>
              <a:rPr lang="en-IN" sz="1200" dirty="0">
                <a:latin typeface="Catamaran ExtraBold" panose="00000900000000000000" pitchFamily="2" charset="0"/>
                <a:cs typeface="Catamaran ExtraBold" panose="00000900000000000000" pitchFamily="2" charset="0"/>
              </a:rPr>
              <a:t>Global Gaming Industry – </a:t>
            </a:r>
            <a:br>
              <a:rPr lang="en-IN" sz="1200" dirty="0"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IN" sz="1200" dirty="0">
                <a:latin typeface="Catamaran SemiBold" panose="00000700000000000000" pitchFamily="2" charset="0"/>
                <a:cs typeface="Catamaran SemiBold" panose="00000700000000000000" pitchFamily="2" charset="0"/>
              </a:rPr>
              <a:t>Projected to reach + 266B by 2028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799FB-CFB4-CA02-29A2-4F6CBA5359B3}"/>
              </a:ext>
            </a:extLst>
          </p:cNvPr>
          <p:cNvGrpSpPr/>
          <p:nvPr/>
        </p:nvGrpSpPr>
        <p:grpSpPr>
          <a:xfrm rot="10800000">
            <a:off x="1362737" y="1371582"/>
            <a:ext cx="1175645" cy="461666"/>
            <a:chOff x="2438336" y="1510379"/>
            <a:chExt cx="1349979" cy="497971"/>
          </a:xfrm>
        </p:grpSpPr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66D3E3A9-E4D9-6FF6-2F06-77F9CD6DCCB7}"/>
                </a:ext>
              </a:extLst>
            </p:cNvPr>
            <p:cNvSpPr/>
            <p:nvPr/>
          </p:nvSpPr>
          <p:spPr>
            <a:xfrm>
              <a:off x="2502424" y="1510379"/>
              <a:ext cx="1221800" cy="497971"/>
            </a:xfrm>
            <a:prstGeom prst="wedgeRectCallou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377951-785E-C38A-F3E5-61E2831E10A4}"/>
                </a:ext>
              </a:extLst>
            </p:cNvPr>
            <p:cNvSpPr txBox="1"/>
            <p:nvPr/>
          </p:nvSpPr>
          <p:spPr>
            <a:xfrm rot="10800000">
              <a:off x="2438336" y="1575947"/>
              <a:ext cx="1349979" cy="33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+5% CAGR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8DAD33-ADF4-4200-C139-E2ACA830EC5F}"/>
              </a:ext>
            </a:extLst>
          </p:cNvPr>
          <p:cNvSpPr txBox="1"/>
          <p:nvPr/>
        </p:nvSpPr>
        <p:spPr>
          <a:xfrm>
            <a:off x="214739" y="2167116"/>
            <a:ext cx="2023930" cy="646331"/>
          </a:xfrm>
          <a:prstGeom prst="rect">
            <a:avLst/>
          </a:prstGeom>
          <a:solidFill>
            <a:srgbClr val="B4D5C9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12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        $3.3B (approx.)</a:t>
            </a:r>
            <a:r>
              <a:rPr lang="en-IN" sz="120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	</a:t>
            </a:r>
            <a:br>
              <a:rPr lang="en-IN" sz="120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IN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global video game players in 2024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BA309-815A-44AB-603B-237B93C7ACF6}"/>
              </a:ext>
            </a:extLst>
          </p:cNvPr>
          <p:cNvSpPr txBox="1"/>
          <p:nvPr/>
        </p:nvSpPr>
        <p:spPr>
          <a:xfrm>
            <a:off x="214740" y="2929930"/>
            <a:ext cx="2023930" cy="830997"/>
          </a:xfrm>
          <a:prstGeom prst="rect">
            <a:avLst/>
          </a:prstGeom>
          <a:solidFill>
            <a:srgbClr val="B4D5C9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~$150B </a:t>
            </a:r>
            <a:br>
              <a:rPr lang="en-IN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IN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in-app purchase revenue across iOS and Google Play Store in 2024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730EE1-9F85-B798-1CA7-6521B90715DE}"/>
              </a:ext>
            </a:extLst>
          </p:cNvPr>
          <p:cNvGrpSpPr/>
          <p:nvPr/>
        </p:nvGrpSpPr>
        <p:grpSpPr>
          <a:xfrm>
            <a:off x="7574322" y="45459"/>
            <a:ext cx="4069539" cy="2623171"/>
            <a:chOff x="2057711" y="2379449"/>
            <a:chExt cx="5501868" cy="302492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47A4CBA-CAE1-9DC9-523B-DA0263D5B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711" y="2689976"/>
              <a:ext cx="5501868" cy="2714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9B3C4F-67AA-AFDB-78F4-F27B14D41343}"/>
                </a:ext>
              </a:extLst>
            </p:cNvPr>
            <p:cNvSpPr txBox="1"/>
            <p:nvPr/>
          </p:nvSpPr>
          <p:spPr>
            <a:xfrm>
              <a:off x="6546610" y="3175084"/>
              <a:ext cx="895676" cy="1064743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Asia–Pacific 43%;</a:t>
              </a: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+1.5% YoY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3916D4-B84C-11C2-D360-4EAAC3DC47EB}"/>
                </a:ext>
              </a:extLst>
            </p:cNvPr>
            <p:cNvSpPr txBox="1"/>
            <p:nvPr/>
          </p:nvSpPr>
          <p:spPr>
            <a:xfrm>
              <a:off x="3617635" y="2951293"/>
              <a:ext cx="873271" cy="1064743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North-America </a:t>
              </a: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27%;</a:t>
              </a: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+0.6% YoY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9F2213-D955-4EDF-B018-1D95C3A6073C}"/>
                </a:ext>
              </a:extLst>
            </p:cNvPr>
            <p:cNvSpPr txBox="1"/>
            <p:nvPr/>
          </p:nvSpPr>
          <p:spPr>
            <a:xfrm>
              <a:off x="5113612" y="2893731"/>
              <a:ext cx="873271" cy="1064743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Europe </a:t>
              </a: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23%;</a:t>
              </a: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+ 3.2% YoY </a:t>
              </a:r>
            </a:p>
            <a:p>
              <a:pPr algn="ctr"/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62A85D-7291-2F04-1033-4FA54C1A1935}"/>
                </a:ext>
              </a:extLst>
            </p:cNvPr>
            <p:cNvSpPr txBox="1"/>
            <p:nvPr/>
          </p:nvSpPr>
          <p:spPr>
            <a:xfrm>
              <a:off x="5232275" y="4537102"/>
              <a:ext cx="1166689" cy="585608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Rest of the World </a:t>
              </a: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7%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99A009-7EA6-A463-C111-70F383DEE965}"/>
                </a:ext>
              </a:extLst>
            </p:cNvPr>
            <p:cNvSpPr txBox="1"/>
            <p:nvPr/>
          </p:nvSpPr>
          <p:spPr>
            <a:xfrm>
              <a:off x="3938484" y="2379449"/>
              <a:ext cx="2587581" cy="319423"/>
            </a:xfrm>
            <a:prstGeom prst="rect">
              <a:avLst/>
            </a:prstGeom>
            <a:solidFill>
              <a:srgbClr val="B4D5C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Revenue by Region</a:t>
              </a:r>
              <a:endParaRPr lang="en-IN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2E7E820-86CA-AF19-C3E1-D51908C1639D}"/>
              </a:ext>
            </a:extLst>
          </p:cNvPr>
          <p:cNvGrpSpPr/>
          <p:nvPr/>
        </p:nvGrpSpPr>
        <p:grpSpPr>
          <a:xfrm>
            <a:off x="8811710" y="2887912"/>
            <a:ext cx="2691837" cy="665475"/>
            <a:chOff x="4006146" y="2972201"/>
            <a:chExt cx="2691837" cy="95586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4F27C6-758A-CA2E-DC62-A77A7CA73E4E}"/>
                </a:ext>
              </a:extLst>
            </p:cNvPr>
            <p:cNvGrpSpPr/>
            <p:nvPr/>
          </p:nvGrpSpPr>
          <p:grpSpPr>
            <a:xfrm>
              <a:off x="4006146" y="3374073"/>
              <a:ext cx="2691837" cy="553997"/>
              <a:chOff x="3601974" y="3857972"/>
              <a:chExt cx="2691837" cy="55399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C8FC50-326C-DD0B-D9BE-3DC0E6192ABA}"/>
                  </a:ext>
                </a:extLst>
              </p:cNvPr>
              <p:cNvSpPr txBox="1"/>
              <p:nvPr/>
            </p:nvSpPr>
            <p:spPr>
              <a:xfrm>
                <a:off x="3601974" y="3857972"/>
                <a:ext cx="1081161" cy="553997"/>
              </a:xfrm>
              <a:prstGeom prst="rect">
                <a:avLst/>
              </a:prstGeom>
              <a:solidFill>
                <a:srgbClr val="93B59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Mobile 49%</a:t>
                </a:r>
              </a:p>
              <a:p>
                <a:pPr algn="ctr"/>
                <a:endParaRPr lang="en-IN" sz="1000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endParaRPr>
              </a:p>
              <a:p>
                <a:pPr algn="ctr"/>
                <a:endParaRPr lang="en-IN" sz="1000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9ED6B6-20F4-D769-7CDA-F36361E5DA55}"/>
                  </a:ext>
                </a:extLst>
              </p:cNvPr>
              <p:cNvSpPr txBox="1"/>
              <p:nvPr/>
            </p:nvSpPr>
            <p:spPr>
              <a:xfrm>
                <a:off x="4683135" y="3857972"/>
                <a:ext cx="1081161" cy="553997"/>
              </a:xfrm>
              <a:prstGeom prst="rect">
                <a:avLst/>
              </a:prstGeom>
              <a:solidFill>
                <a:srgbClr val="FEDA86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Console 30%</a:t>
                </a:r>
              </a:p>
              <a:p>
                <a:pPr algn="ctr"/>
                <a:endParaRPr lang="en-IN" sz="1000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endParaRPr>
              </a:p>
              <a:p>
                <a:pPr algn="ctr"/>
                <a:endParaRPr lang="en-IN" sz="1000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F650F-0548-7273-7AE1-DC9400BBE223}"/>
                  </a:ext>
                </a:extLst>
              </p:cNvPr>
              <p:cNvSpPr txBox="1"/>
              <p:nvPr/>
            </p:nvSpPr>
            <p:spPr>
              <a:xfrm>
                <a:off x="5764296" y="3857972"/>
                <a:ext cx="529515" cy="553997"/>
              </a:xfrm>
              <a:prstGeom prst="rect">
                <a:avLst/>
              </a:prstGeom>
              <a:solidFill>
                <a:srgbClr val="527888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chemeClr val="bg1"/>
                    </a:solidFill>
                    <a:latin typeface="Catamaran ExtraBold" panose="00000900000000000000" pitchFamily="2" charset="0"/>
                    <a:cs typeface="Catamaran ExtraBold" panose="00000900000000000000" pitchFamily="2" charset="0"/>
                  </a:rPr>
                  <a:t>PC 21%</a:t>
                </a:r>
              </a:p>
              <a:p>
                <a:pPr algn="ctr"/>
                <a:endParaRPr lang="en-IN" sz="1000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597AD5-5A5C-0FF1-7E94-5B2363D0AD95}"/>
                </a:ext>
              </a:extLst>
            </p:cNvPr>
            <p:cNvSpPr txBox="1"/>
            <p:nvPr/>
          </p:nvSpPr>
          <p:spPr>
            <a:xfrm>
              <a:off x="4245543" y="2972201"/>
              <a:ext cx="2166459" cy="397874"/>
            </a:xfrm>
            <a:prstGeom prst="rect">
              <a:avLst/>
            </a:prstGeom>
            <a:solidFill>
              <a:srgbClr val="B4D5C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Revenue by Segment</a:t>
              </a:r>
              <a:endParaRPr lang="en-IN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B55A0D-982B-BDC9-73C8-D10C5172B418}"/>
              </a:ext>
            </a:extLst>
          </p:cNvPr>
          <p:cNvSpPr txBox="1"/>
          <p:nvPr/>
        </p:nvSpPr>
        <p:spPr>
          <a:xfrm>
            <a:off x="0" y="6691070"/>
            <a:ext cx="575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solidFill>
                  <a:schemeClr val="bg1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rPr>
              <a:t>Source: Company Reports, FY24-25; Q4 FY25 Earnings Report; T2 Investor Relations; Consensus Reports; BCG.com; DFC Intelligence; Capital IQ; Bloomberg;</a:t>
            </a:r>
            <a:endParaRPr lang="en-IN" sz="700" b="1" i="1" dirty="0">
              <a:solidFill>
                <a:schemeClr val="bg1"/>
              </a:solidFill>
              <a:latin typeface="Catamaran ExtraLight" panose="00000300000000000000" pitchFamily="2" charset="0"/>
              <a:cs typeface="Catamaran ExtraLight" panose="000003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41922D-FCC0-CFAE-2CC0-510D86AF33C6}"/>
              </a:ext>
            </a:extLst>
          </p:cNvPr>
          <p:cNvGrpSpPr/>
          <p:nvPr/>
        </p:nvGrpSpPr>
        <p:grpSpPr>
          <a:xfrm>
            <a:off x="2899529" y="322458"/>
            <a:ext cx="4917176" cy="3774054"/>
            <a:chOff x="2864830" y="2178701"/>
            <a:chExt cx="5004847" cy="4479244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CB0B9A88-7F86-74CD-224D-6CBB3EC6EC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54593942"/>
                </p:ext>
              </p:extLst>
            </p:nvPr>
          </p:nvGraphicFramePr>
          <p:xfrm>
            <a:off x="2864830" y="2178701"/>
            <a:ext cx="5004847" cy="44792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58FDC3-3367-1D0A-3EEE-726DD0092C7F}"/>
                </a:ext>
              </a:extLst>
            </p:cNvPr>
            <p:cNvSpPr txBox="1"/>
            <p:nvPr/>
          </p:nvSpPr>
          <p:spPr>
            <a:xfrm>
              <a:off x="5985173" y="2863543"/>
              <a:ext cx="5295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212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72EA3E-435B-5DE4-A14F-EEB62BA8CEA8}"/>
                </a:ext>
              </a:extLst>
            </p:cNvPr>
            <p:cNvSpPr txBox="1"/>
            <p:nvPr/>
          </p:nvSpPr>
          <p:spPr>
            <a:xfrm>
              <a:off x="3989638" y="3637816"/>
              <a:ext cx="39286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151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27A0D9-FFDE-D1BD-77F1-735C5CE05711}"/>
                </a:ext>
              </a:extLst>
            </p:cNvPr>
            <p:cNvSpPr txBox="1"/>
            <p:nvPr/>
          </p:nvSpPr>
          <p:spPr>
            <a:xfrm>
              <a:off x="3375780" y="3877410"/>
              <a:ext cx="39286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132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F524C0-0550-6E6A-46C2-02A894BAB979}"/>
                </a:ext>
              </a:extLst>
            </p:cNvPr>
            <p:cNvSpPr txBox="1"/>
            <p:nvPr/>
          </p:nvSpPr>
          <p:spPr>
            <a:xfrm>
              <a:off x="6656867" y="2929930"/>
              <a:ext cx="5295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Catamaran ExtraBold" panose="00000900000000000000" pitchFamily="2" charset="0"/>
                  <a:cs typeface="Catamaran ExtraBold" panose="00000900000000000000" pitchFamily="2" charset="0"/>
                </a:rPr>
                <a:t>205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08BB179-198F-6DD1-9ADD-E67903BAA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042" y="2714869"/>
              <a:ext cx="2665495" cy="758605"/>
            </a:xfrm>
            <a:prstGeom prst="straightConnector1">
              <a:avLst/>
            </a:prstGeom>
            <a:ln>
              <a:solidFill>
                <a:srgbClr val="B4D5C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DB6423EF-02C6-481B-0652-9A8434E00748}"/>
                </a:ext>
              </a:extLst>
            </p:cNvPr>
            <p:cNvSpPr/>
            <p:nvPr/>
          </p:nvSpPr>
          <p:spPr>
            <a:xfrm>
              <a:off x="4430323" y="2863543"/>
              <a:ext cx="718025" cy="670811"/>
            </a:xfrm>
            <a:prstGeom prst="flowChartConnector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latin typeface="Catamaran Medium" panose="00000600000000000000" pitchFamily="2" charset="0"/>
                  <a:cs typeface="Catamaran Medium" panose="00000600000000000000" pitchFamily="2" charset="0"/>
                </a:rPr>
                <a:t>+13%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13D00C4-1739-88F6-E8A5-50D9B5EFE572}"/>
                </a:ext>
              </a:extLst>
            </p:cNvPr>
            <p:cNvCxnSpPr>
              <a:cxnSpLocks/>
            </p:cNvCxnSpPr>
            <p:nvPr/>
          </p:nvCxnSpPr>
          <p:spPr>
            <a:xfrm>
              <a:off x="6249930" y="2692392"/>
              <a:ext cx="1434921" cy="0"/>
            </a:xfrm>
            <a:prstGeom prst="straightConnector1">
              <a:avLst/>
            </a:prstGeom>
            <a:ln>
              <a:solidFill>
                <a:srgbClr val="B4D5C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B54EAB8C-E50A-9260-F51E-4E3CF5CE0F39}"/>
                </a:ext>
              </a:extLst>
            </p:cNvPr>
            <p:cNvSpPr/>
            <p:nvPr/>
          </p:nvSpPr>
          <p:spPr>
            <a:xfrm>
              <a:off x="6668927" y="2363048"/>
              <a:ext cx="622570" cy="584776"/>
            </a:xfrm>
            <a:prstGeom prst="flowChartConnector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latin typeface="Catamaran Medium" panose="00000600000000000000" pitchFamily="2" charset="0"/>
                  <a:cs typeface="Catamaran Medium" panose="00000600000000000000" pitchFamily="2" charset="0"/>
                </a:rPr>
                <a:t>+1%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DCB2500-948D-C983-7148-ABF709CE4C3E}"/>
              </a:ext>
            </a:extLst>
          </p:cNvPr>
          <p:cNvSpPr txBox="1"/>
          <p:nvPr/>
        </p:nvSpPr>
        <p:spPr>
          <a:xfrm>
            <a:off x="3520403" y="276433"/>
            <a:ext cx="2933614" cy="276999"/>
          </a:xfrm>
          <a:prstGeom prst="rect">
            <a:avLst/>
          </a:prstGeom>
          <a:solidFill>
            <a:srgbClr val="B4D5C9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Rapid growth correction post-pandemic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EABCAB-2744-16D3-0DDC-BF77B0075FBD}"/>
              </a:ext>
            </a:extLst>
          </p:cNvPr>
          <p:cNvSpPr txBox="1"/>
          <p:nvPr/>
        </p:nvSpPr>
        <p:spPr>
          <a:xfrm>
            <a:off x="3520403" y="887603"/>
            <a:ext cx="670966" cy="230832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dirty="0">
                <a:latin typeface="Catamaran Medium" panose="00000600000000000000" pitchFamily="2" charset="0"/>
                <a:cs typeface="Catamaran Medium" panose="00000600000000000000" pitchFamily="2" charset="0"/>
              </a:rPr>
              <a:t>CAGR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00DCFD-795E-1805-2B55-EF49B895C953}"/>
              </a:ext>
            </a:extLst>
          </p:cNvPr>
          <p:cNvSpPr txBox="1"/>
          <p:nvPr/>
        </p:nvSpPr>
        <p:spPr>
          <a:xfrm>
            <a:off x="214740" y="3877410"/>
            <a:ext cx="2023930" cy="830997"/>
          </a:xfrm>
          <a:prstGeom prst="rect">
            <a:avLst/>
          </a:prstGeom>
          <a:solidFill>
            <a:srgbClr val="B4D5C9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Interactive entertainment market estimated to reach</a:t>
            </a:r>
            <a:br>
              <a:rPr lang="en-IN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IN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                   </a:t>
            </a:r>
            <a:r>
              <a:rPr lang="en-IN" sz="1200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~$195B </a:t>
            </a:r>
          </a:p>
          <a:p>
            <a:pPr algn="just"/>
            <a:r>
              <a:rPr lang="en-IN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in FY26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B65771A4-E70A-715C-7E79-EA51AE450298}"/>
              </a:ext>
            </a:extLst>
          </p:cNvPr>
          <p:cNvSpPr txBox="1"/>
          <p:nvPr/>
        </p:nvSpPr>
        <p:spPr>
          <a:xfrm>
            <a:off x="2211693" y="4953691"/>
            <a:ext cx="1164113" cy="5078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2017-2021 High Growth Drivers (+13% CAGR)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C3660877-0008-284B-B5B0-89690E2744FA}"/>
              </a:ext>
            </a:extLst>
          </p:cNvPr>
          <p:cNvSpPr txBox="1">
            <a:spLocks/>
          </p:cNvSpPr>
          <p:nvPr/>
        </p:nvSpPr>
        <p:spPr>
          <a:xfrm>
            <a:off x="4830636" y="4981375"/>
            <a:ext cx="1164113" cy="5078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2022-2024 Slowdown</a:t>
            </a:r>
            <a:b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</a:br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 (+1% CAGR)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7211080F-6EE9-DF41-D372-D38EE57831FE}"/>
              </a:ext>
            </a:extLst>
          </p:cNvPr>
          <p:cNvGrpSpPr/>
          <p:nvPr/>
        </p:nvGrpSpPr>
        <p:grpSpPr>
          <a:xfrm>
            <a:off x="3305831" y="4144022"/>
            <a:ext cx="1663383" cy="2126285"/>
            <a:chOff x="6887230" y="4775142"/>
            <a:chExt cx="1663383" cy="2126285"/>
          </a:xfrm>
        </p:grpSpPr>
        <p:pic>
          <p:nvPicPr>
            <p:cNvPr id="2048" name="Picture 2047">
              <a:extLst>
                <a:ext uri="{FF2B5EF4-FFF2-40B4-BE49-F238E27FC236}">
                  <a16:creationId xmlns:a16="http://schemas.microsoft.com/office/drawing/2014/main" id="{D3EE032A-41F8-1417-F18D-72757359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9671" y="4805364"/>
              <a:ext cx="308889" cy="308889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CA2EF181-9222-DDD6-2CB7-97ACD6776AE5}"/>
                </a:ext>
              </a:extLst>
            </p:cNvPr>
            <p:cNvSpPr txBox="1"/>
            <p:nvPr/>
          </p:nvSpPr>
          <p:spPr>
            <a:xfrm>
              <a:off x="7386500" y="4775142"/>
              <a:ext cx="862959" cy="36933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Mobile Boom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76BADA26-E251-20F2-3228-9EA7ECC7CA21}"/>
                </a:ext>
              </a:extLst>
            </p:cNvPr>
            <p:cNvSpPr txBox="1"/>
            <p:nvPr/>
          </p:nvSpPr>
          <p:spPr>
            <a:xfrm>
              <a:off x="7386500" y="5222294"/>
              <a:ext cx="1164113" cy="507831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In-Game Monetisation/Ads/Subscription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pic>
          <p:nvPicPr>
            <p:cNvPr id="2055" name="Picture 2054">
              <a:extLst>
                <a:ext uri="{FF2B5EF4-FFF2-40B4-BE49-F238E27FC236}">
                  <a16:creationId xmlns:a16="http://schemas.microsoft.com/office/drawing/2014/main" id="{DE0988E3-2B8B-4E38-0D4F-E43059ED7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7230" y="5174972"/>
              <a:ext cx="533769" cy="533769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B444A3CE-63C5-3C0C-2E1A-D7B63C7D53BD}"/>
                </a:ext>
              </a:extLst>
            </p:cNvPr>
            <p:cNvSpPr txBox="1"/>
            <p:nvPr/>
          </p:nvSpPr>
          <p:spPr>
            <a:xfrm>
              <a:off x="7386500" y="5807945"/>
              <a:ext cx="1164113" cy="507831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Pandemic user surge – stay-at-home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pic>
          <p:nvPicPr>
            <p:cNvPr id="2058" name="Picture 2057">
              <a:extLst>
                <a:ext uri="{FF2B5EF4-FFF2-40B4-BE49-F238E27FC236}">
                  <a16:creationId xmlns:a16="http://schemas.microsoft.com/office/drawing/2014/main" id="{B4084FCA-C6E2-EEED-5B43-38D09304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7205" y="5881961"/>
              <a:ext cx="393818" cy="393818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3060FFEF-7195-28EF-355F-B7644D50D2D4}"/>
                </a:ext>
              </a:extLst>
            </p:cNvPr>
            <p:cNvSpPr txBox="1"/>
            <p:nvPr/>
          </p:nvSpPr>
          <p:spPr>
            <a:xfrm>
              <a:off x="7386499" y="6393596"/>
              <a:ext cx="1164113" cy="507831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Franchise strengths + Live Services Scaling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pic>
          <p:nvPicPr>
            <p:cNvPr id="2061" name="Picture 2060">
              <a:extLst>
                <a:ext uri="{FF2B5EF4-FFF2-40B4-BE49-F238E27FC236}">
                  <a16:creationId xmlns:a16="http://schemas.microsoft.com/office/drawing/2014/main" id="{8C7D57DC-2BD1-6A3B-8401-3A6D59E0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34115" y="6427498"/>
              <a:ext cx="430502" cy="430502"/>
            </a:xfrm>
            <a:prstGeom prst="rect">
              <a:avLst/>
            </a:prstGeom>
          </p:spPr>
        </p:pic>
      </p:grp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7CAE773D-01F3-18F5-8252-E31F09B71474}"/>
              </a:ext>
            </a:extLst>
          </p:cNvPr>
          <p:cNvGrpSpPr/>
          <p:nvPr/>
        </p:nvGrpSpPr>
        <p:grpSpPr>
          <a:xfrm>
            <a:off x="5814282" y="4104226"/>
            <a:ext cx="1621715" cy="2375967"/>
            <a:chOff x="6102047" y="4120090"/>
            <a:chExt cx="1621715" cy="2375967"/>
          </a:xfrm>
        </p:grpSpPr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88485864-61F3-91FD-BCDF-BBEB75C6C623}"/>
                </a:ext>
              </a:extLst>
            </p:cNvPr>
            <p:cNvSpPr txBox="1"/>
            <p:nvPr/>
          </p:nvSpPr>
          <p:spPr>
            <a:xfrm>
              <a:off x="6633760" y="4120090"/>
              <a:ext cx="1004161" cy="507831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Pandemic Demand Normalisation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pic>
          <p:nvPicPr>
            <p:cNvPr id="2068" name="Picture 2067">
              <a:extLst>
                <a:ext uri="{FF2B5EF4-FFF2-40B4-BE49-F238E27FC236}">
                  <a16:creationId xmlns:a16="http://schemas.microsoft.com/office/drawing/2014/main" id="{5CB04BA1-E966-5D6D-F588-D6DF44C4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25331" y="4181179"/>
              <a:ext cx="380982" cy="380982"/>
            </a:xfrm>
            <a:prstGeom prst="rect">
              <a:avLst/>
            </a:prstGeom>
          </p:spPr>
        </p:pic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5FA506C2-27D0-CD2B-1375-F2B6ADD716F9}"/>
                </a:ext>
              </a:extLst>
            </p:cNvPr>
            <p:cNvSpPr txBox="1"/>
            <p:nvPr/>
          </p:nvSpPr>
          <p:spPr>
            <a:xfrm>
              <a:off x="6643298" y="4753590"/>
              <a:ext cx="1004161" cy="507831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Major Title Delays (e.g. GTA VI)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pic>
          <p:nvPicPr>
            <p:cNvPr id="2071" name="Picture 2070">
              <a:extLst>
                <a:ext uri="{FF2B5EF4-FFF2-40B4-BE49-F238E27FC236}">
                  <a16:creationId xmlns:a16="http://schemas.microsoft.com/office/drawing/2014/main" id="{BE2AF323-896B-278E-783A-4643ECE6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02047" y="4753590"/>
              <a:ext cx="503895" cy="503895"/>
            </a:xfrm>
            <a:prstGeom prst="rect">
              <a:avLst/>
            </a:prstGeom>
          </p:spPr>
        </p:pic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3B4AAC1B-3C52-9B9C-8E81-D3208852C642}"/>
                </a:ext>
              </a:extLst>
            </p:cNvPr>
            <p:cNvSpPr txBox="1"/>
            <p:nvPr/>
          </p:nvSpPr>
          <p:spPr>
            <a:xfrm>
              <a:off x="6633760" y="5386093"/>
              <a:ext cx="1090002" cy="507831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Price Inflation;     </a:t>
              </a: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Costs &gt; Revenue;</a:t>
              </a:r>
              <a:b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</a:br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Layoffs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6FCFC64F-5BD5-F5A4-19C6-B476631E0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43936" y="5326940"/>
              <a:ext cx="462006" cy="462006"/>
            </a:xfrm>
            <a:prstGeom prst="rect">
              <a:avLst/>
            </a:prstGeom>
          </p:spPr>
        </p:pic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8C5EF39F-3914-9CC7-EC8A-1DE92761D42C}"/>
                </a:ext>
              </a:extLst>
            </p:cNvPr>
            <p:cNvSpPr txBox="1"/>
            <p:nvPr/>
          </p:nvSpPr>
          <p:spPr>
            <a:xfrm>
              <a:off x="6643297" y="5988226"/>
              <a:ext cx="1080465" cy="507831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b="1" dirty="0">
                  <a:solidFill>
                    <a:schemeClr val="bg1"/>
                  </a:solidFill>
                  <a:latin typeface="Catamaran Black" panose="00000A00000000000000" pitchFamily="2" charset="0"/>
                  <a:cs typeface="Catamaran Black" panose="00000A00000000000000" pitchFamily="2" charset="0"/>
                </a:rPr>
                <a:t>Monetisation fatigue in mature markets</a:t>
              </a:r>
              <a:endParaRPr lang="en-IN" sz="9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  <p:pic>
          <p:nvPicPr>
            <p:cNvPr id="2077" name="Picture 2076">
              <a:extLst>
                <a:ext uri="{FF2B5EF4-FFF2-40B4-BE49-F238E27FC236}">
                  <a16:creationId xmlns:a16="http://schemas.microsoft.com/office/drawing/2014/main" id="{5CD861CB-4632-C465-284C-4A5A006FD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23284" y="5974067"/>
              <a:ext cx="482658" cy="482658"/>
            </a:xfrm>
            <a:prstGeom prst="rect">
              <a:avLst/>
            </a:prstGeom>
          </p:spPr>
        </p:pic>
      </p:grpSp>
      <p:sp>
        <p:nvSpPr>
          <p:cNvPr id="2082" name="TextBox 2081">
            <a:extLst>
              <a:ext uri="{FF2B5EF4-FFF2-40B4-BE49-F238E27FC236}">
                <a16:creationId xmlns:a16="http://schemas.microsoft.com/office/drawing/2014/main" id="{ECE1083E-2EAB-6291-CB90-09ACDD8BB4E9}"/>
              </a:ext>
            </a:extLst>
          </p:cNvPr>
          <p:cNvSpPr txBox="1"/>
          <p:nvPr/>
        </p:nvSpPr>
        <p:spPr>
          <a:xfrm>
            <a:off x="7362642" y="4987585"/>
            <a:ext cx="1164113" cy="5078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2025 + Outlook</a:t>
            </a:r>
            <a:b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</a:br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+3-+5% CAGR FY2025 - FY2030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52334945-E4A0-28A3-F3C3-4683030E7909}"/>
              </a:ext>
            </a:extLst>
          </p:cNvPr>
          <p:cNvSpPr txBox="1"/>
          <p:nvPr/>
        </p:nvSpPr>
        <p:spPr>
          <a:xfrm>
            <a:off x="8459988" y="3676957"/>
            <a:ext cx="1004161" cy="9233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Gaming-as-a-platform shift – game engines and virtual words beyond entertainment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4B3D7187-E26E-A24F-4308-8BA579164870}"/>
              </a:ext>
            </a:extLst>
          </p:cNvPr>
          <p:cNvSpPr txBox="1"/>
          <p:nvPr/>
        </p:nvSpPr>
        <p:spPr>
          <a:xfrm>
            <a:off x="8463382" y="4668994"/>
            <a:ext cx="1004161" cy="50783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AR/VR, AI and UGC platform tailwinds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7D91D79D-025E-F8CA-E89E-D9A48369A863}"/>
              </a:ext>
            </a:extLst>
          </p:cNvPr>
          <p:cNvSpPr txBox="1"/>
          <p:nvPr/>
        </p:nvSpPr>
        <p:spPr>
          <a:xfrm>
            <a:off x="8459989" y="5250841"/>
            <a:ext cx="1004161" cy="64633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Emerging Markets APAC, </a:t>
            </a:r>
            <a:r>
              <a:rPr lang="en-IN" sz="900" b="1" dirty="0" err="1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LatAm</a:t>
            </a:r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 digital expansion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0AC621D7-0104-E4A5-026D-C94573EF1B63}"/>
              </a:ext>
            </a:extLst>
          </p:cNvPr>
          <p:cNvSpPr txBox="1"/>
          <p:nvPr/>
        </p:nvSpPr>
        <p:spPr>
          <a:xfrm>
            <a:off x="8459989" y="5972362"/>
            <a:ext cx="1004161" cy="64633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Anticipated boost from major releases (GTA VI)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3CABD511-C830-AB69-6D66-2FA6C79F9437}"/>
              </a:ext>
            </a:extLst>
          </p:cNvPr>
          <p:cNvSpPr txBox="1"/>
          <p:nvPr/>
        </p:nvSpPr>
        <p:spPr>
          <a:xfrm>
            <a:off x="9537118" y="4700815"/>
            <a:ext cx="1164113" cy="13388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T2 positioned to capture growth;</a:t>
            </a:r>
            <a:b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</a:br>
            <a:r>
              <a:rPr lang="en-US" sz="9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T2 poised to grow nearly 2x faster than industry. DCF implies ~8–9% revenue CAGR vs. ~4–5% global gaming market</a:t>
            </a:r>
            <a:endParaRPr lang="en-IN" sz="9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2090" name="TextBox 2089">
            <a:extLst>
              <a:ext uri="{FF2B5EF4-FFF2-40B4-BE49-F238E27FC236}">
                <a16:creationId xmlns:a16="http://schemas.microsoft.com/office/drawing/2014/main" id="{0F87B0A5-98DF-E4AD-3D46-F1A06B17998A}"/>
              </a:ext>
            </a:extLst>
          </p:cNvPr>
          <p:cNvSpPr txBox="1"/>
          <p:nvPr/>
        </p:nvSpPr>
        <p:spPr>
          <a:xfrm>
            <a:off x="10736708" y="3692723"/>
            <a:ext cx="1004161" cy="64633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Blockbuster IP (38 in Pipeline) /GTA VI Supercycle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ABEE3AC2-216E-B9D9-77E6-8966FEDCFBB4}"/>
              </a:ext>
            </a:extLst>
          </p:cNvPr>
          <p:cNvSpPr txBox="1"/>
          <p:nvPr/>
        </p:nvSpPr>
        <p:spPr>
          <a:xfrm>
            <a:off x="10746246" y="4385242"/>
            <a:ext cx="1004161" cy="50783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Multi-Year Monetisation Runways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5C95C135-A8E2-2DB2-EDC7-666EA5D93CDE}"/>
              </a:ext>
            </a:extLst>
          </p:cNvPr>
          <p:cNvSpPr txBox="1"/>
          <p:nvPr/>
        </p:nvSpPr>
        <p:spPr>
          <a:xfrm>
            <a:off x="10736708" y="4945058"/>
            <a:ext cx="1004161" cy="7848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Zynga mobile monetisation – capture mobile recovery efficiently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6D439E05-9FE0-0487-2C42-E086F646B23B}"/>
              </a:ext>
            </a:extLst>
          </p:cNvPr>
          <p:cNvSpPr txBox="1"/>
          <p:nvPr/>
        </p:nvSpPr>
        <p:spPr>
          <a:xfrm>
            <a:off x="10736707" y="5796378"/>
            <a:ext cx="1004161" cy="9233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>
                <a:solidFill>
                  <a:schemeClr val="bg1"/>
                </a:solidFill>
                <a:latin typeface="Catamaran Black" panose="00000A00000000000000" pitchFamily="2" charset="0"/>
                <a:cs typeface="Catamaran Black" panose="00000A00000000000000" pitchFamily="2" charset="0"/>
              </a:rPr>
              <a:t>Advanced game engines/RCS infrastructure/AI driven content gen. </a:t>
            </a:r>
            <a:endParaRPr lang="en-IN" sz="9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3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hink-cell data - do not delete" hidden="1">
            <a:extLst>
              <a:ext uri="{FF2B5EF4-FFF2-40B4-BE49-F238E27FC236}">
                <a16:creationId xmlns:a16="http://schemas.microsoft.com/office/drawing/2014/main" id="{83E1A52E-2760-57D6-9E7C-D6CBFC8B38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264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52B84EE9-1EB6-105B-F05C-F2D3A73C256A}"/>
              </a:ext>
            </a:extLst>
          </p:cNvPr>
          <p:cNvGrpSpPr/>
          <p:nvPr/>
        </p:nvGrpSpPr>
        <p:grpSpPr>
          <a:xfrm>
            <a:off x="6394395" y="452063"/>
            <a:ext cx="5724199" cy="2852610"/>
            <a:chOff x="6958275" y="977843"/>
            <a:chExt cx="5435943" cy="2753963"/>
          </a:xfrm>
        </p:grpSpPr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953DBAD9-622B-2A48-6116-3BE6D2D9A2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5001277"/>
                </p:ext>
              </p:extLst>
            </p:nvPr>
          </p:nvGraphicFramePr>
          <p:xfrm>
            <a:off x="6958275" y="977843"/>
            <a:ext cx="3524332" cy="2753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A7FC-5D21-467A-8C59-BBFCC860CD9D}"/>
                </a:ext>
              </a:extLst>
            </p:cNvPr>
            <p:cNvSpPr txBox="1"/>
            <p:nvPr/>
          </p:nvSpPr>
          <p:spPr>
            <a:xfrm>
              <a:off x="10211001" y="1469206"/>
              <a:ext cx="2183217" cy="15465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Heavy R&amp;D ($1B+) and pipeline costs fueling losses;</a:t>
              </a:r>
            </a:p>
            <a:p>
              <a:pPr algn="just"/>
              <a:br>
                <a:rPr lang="en-US" sz="105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✔ EBIT improves slightly — signal of cost base stabilizing</a:t>
              </a:r>
            </a:p>
            <a:p>
              <a:pPr algn="just"/>
              <a:br>
                <a:rPr lang="en-US" sz="105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 But: Revenue plateau + operating loss combo = risky in hit-driven sector</a:t>
              </a:r>
              <a:endParaRPr lang="en-IN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</p:grpSp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8B03C89-DE07-0563-9D99-2870387C5C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" y="104056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F59421-EEED-3D43-3B62-835B77C62C51}"/>
              </a:ext>
            </a:extLst>
          </p:cNvPr>
          <p:cNvCxnSpPr>
            <a:cxnSpLocks/>
          </p:cNvCxnSpPr>
          <p:nvPr/>
        </p:nvCxnSpPr>
        <p:spPr>
          <a:xfrm>
            <a:off x="701890" y="104056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D61F3C-2979-E237-E11A-4924D43112E9}"/>
              </a:ext>
            </a:extLst>
          </p:cNvPr>
          <p:cNvSpPr txBox="1"/>
          <p:nvPr/>
        </p:nvSpPr>
        <p:spPr>
          <a:xfrm>
            <a:off x="710742" y="132423"/>
            <a:ext cx="3329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Financials (Income Statement)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04F1AD-50EA-732C-1DB5-42F998C37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11899"/>
              </p:ext>
            </p:extLst>
          </p:nvPr>
        </p:nvGraphicFramePr>
        <p:xfrm>
          <a:off x="137482" y="808730"/>
          <a:ext cx="3838660" cy="457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163">
                  <a:extLst>
                    <a:ext uri="{9D8B030D-6E8A-4147-A177-3AD203B41FA5}">
                      <a16:colId xmlns:a16="http://schemas.microsoft.com/office/drawing/2014/main" val="3671531793"/>
                    </a:ext>
                  </a:extLst>
                </a:gridCol>
                <a:gridCol w="971654">
                  <a:extLst>
                    <a:ext uri="{9D8B030D-6E8A-4147-A177-3AD203B41FA5}">
                      <a16:colId xmlns:a16="http://schemas.microsoft.com/office/drawing/2014/main" val="4210905451"/>
                    </a:ext>
                  </a:extLst>
                </a:gridCol>
                <a:gridCol w="922581">
                  <a:extLst>
                    <a:ext uri="{9D8B030D-6E8A-4147-A177-3AD203B41FA5}">
                      <a16:colId xmlns:a16="http://schemas.microsoft.com/office/drawing/2014/main" val="3401385918"/>
                    </a:ext>
                  </a:extLst>
                </a:gridCol>
                <a:gridCol w="964262">
                  <a:extLst>
                    <a:ext uri="{9D8B030D-6E8A-4147-A177-3AD203B41FA5}">
                      <a16:colId xmlns:a16="http://schemas.microsoft.com/office/drawing/2014/main" val="1248973471"/>
                    </a:ext>
                  </a:extLst>
                </a:gridCol>
              </a:tblGrid>
              <a:tr h="250183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23 ($M)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24 ($M)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25 ($M)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23495"/>
                  </a:ext>
                </a:extLst>
              </a:tr>
              <a:tr h="250183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5634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830"/>
                  </a:ext>
                </a:extLst>
              </a:tr>
              <a:tr h="316100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Gross Profit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3277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0796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Operating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(576)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(457)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(451)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81291"/>
                  </a:ext>
                </a:extLst>
              </a:tr>
              <a:tr h="316100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Net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(1125)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(3744)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(4479)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96214"/>
                  </a:ext>
                </a:extLst>
              </a:tr>
              <a:tr h="250183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EBITDA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34799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R&amp;D Expense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38445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D&amp;A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8941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Impairment of Goodwill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(2342)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(3545)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621773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Gross Margin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58.1%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88643"/>
                  </a:ext>
                </a:extLst>
              </a:tr>
              <a:tr h="416972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EBIT Margin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(10.8%)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(8.4%)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364081"/>
                  </a:ext>
                </a:extLst>
              </a:tr>
              <a:tr h="442540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Net Income Margin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(69.9%)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(79.5%)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830592"/>
                  </a:ext>
                </a:extLst>
              </a:tr>
              <a:tr h="250183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(7.03)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(22.01)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(25.58)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2535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C7398DE-9867-0236-2BCF-DDCECEF0D8FB}"/>
              </a:ext>
            </a:extLst>
          </p:cNvPr>
          <p:cNvSpPr txBox="1"/>
          <p:nvPr/>
        </p:nvSpPr>
        <p:spPr>
          <a:xfrm>
            <a:off x="73406" y="582055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Income Statement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FA762C-716A-0ED4-F1F0-FC1A770046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0216" y="1162600"/>
            <a:ext cx="419398" cy="41939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737A9EC-29F0-6E58-A0A7-E76F95134B19}"/>
              </a:ext>
            </a:extLst>
          </p:cNvPr>
          <p:cNvGrpSpPr/>
          <p:nvPr/>
        </p:nvGrpSpPr>
        <p:grpSpPr>
          <a:xfrm>
            <a:off x="4040218" y="2188350"/>
            <a:ext cx="332349" cy="281269"/>
            <a:chOff x="4097984" y="2256496"/>
            <a:chExt cx="527304" cy="5273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CE5F247-48D9-5623-E761-F68DCC80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97984" y="2381465"/>
              <a:ext cx="402336" cy="40233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39B0583-6F58-150A-FCBC-F6C0D483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9152" y="2256496"/>
              <a:ext cx="326136" cy="32613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3020AB8-C301-1444-FECC-CF8B2AED890A}"/>
              </a:ext>
            </a:extLst>
          </p:cNvPr>
          <p:cNvSpPr txBox="1"/>
          <p:nvPr/>
        </p:nvSpPr>
        <p:spPr>
          <a:xfrm>
            <a:off x="4349785" y="1987705"/>
            <a:ext cx="237679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Gross Profit — Monetisation Moat Intact, But Ceiling in Sight;</a:t>
            </a:r>
            <a:b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Mobile margin drag &amp; rising content costs cap further expansion;</a:t>
            </a:r>
            <a:endParaRPr lang="en-IN" sz="105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6" name="Chart 45">
                <a:extLst>
                  <a:ext uri="{FF2B5EF4-FFF2-40B4-BE49-F238E27FC236}">
                    <a16:creationId xmlns:a16="http://schemas.microsoft.com/office/drawing/2014/main" id="{36F538F5-06A0-5A12-9968-1B8B9C1EE81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54795026"/>
                  </p:ext>
                </p:extLst>
              </p:nvPr>
            </p:nvGraphicFramePr>
            <p:xfrm>
              <a:off x="6832751" y="3108018"/>
              <a:ext cx="5521638" cy="367940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2"/>
              </a:graphicData>
            </a:graphic>
          </p:graphicFrame>
        </mc:Choice>
        <mc:Fallback>
          <p:pic>
            <p:nvPicPr>
              <p:cNvPr id="46" name="Chart 45">
                <a:extLst>
                  <a:ext uri="{FF2B5EF4-FFF2-40B4-BE49-F238E27FC236}">
                    <a16:creationId xmlns:a16="http://schemas.microsoft.com/office/drawing/2014/main" id="{36F538F5-06A0-5A12-9968-1B8B9C1EE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32751" y="3108018"/>
                <a:ext cx="5521638" cy="3679406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979FF21-7B13-BF87-742C-380DABD802AA}"/>
              </a:ext>
            </a:extLst>
          </p:cNvPr>
          <p:cNvSpPr txBox="1"/>
          <p:nvPr/>
        </p:nvSpPr>
        <p:spPr>
          <a:xfrm>
            <a:off x="4349779" y="1043758"/>
            <a:ext cx="233348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Revenue - Stuck in Neutral - 2.6% 3yr Revenue CAGR — muted, pipeline-dependent;</a:t>
            </a:r>
          </a:p>
          <a:p>
            <a:pPr algn="just"/>
            <a:r>
              <a:rPr lang="en-IN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IP Rich, Revenue Poor – for now.;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4818CD-B071-B258-05C7-107B16A61C55}"/>
              </a:ext>
            </a:extLst>
          </p:cNvPr>
          <p:cNvSpPr txBox="1"/>
          <p:nvPr/>
        </p:nvSpPr>
        <p:spPr>
          <a:xfrm>
            <a:off x="7423352" y="4694233"/>
            <a:ext cx="2338565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EBITDA positive - core model strength;</a:t>
            </a:r>
          </a:p>
          <a:p>
            <a:pPr algn="just"/>
            <a:b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D&amp;A Heavy – Zynga, IP amortization elevate EBITDA/EBIT spread;</a:t>
            </a:r>
          </a:p>
          <a:p>
            <a:pPr algn="just"/>
            <a:b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Goodwill hit – non-cash, mobile recalibration;</a:t>
            </a:r>
          </a:p>
          <a:p>
            <a:pPr algn="just"/>
            <a:b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EBIT loss – optical, not cash reality;</a:t>
            </a:r>
            <a:endParaRPr lang="en-IN" sz="105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1E18BE-3352-D93B-A840-0F8C17AD4DA9}"/>
              </a:ext>
            </a:extLst>
          </p:cNvPr>
          <p:cNvGrpSpPr/>
          <p:nvPr/>
        </p:nvGrpSpPr>
        <p:grpSpPr>
          <a:xfrm>
            <a:off x="3955240" y="3688066"/>
            <a:ext cx="3408358" cy="1787190"/>
            <a:chOff x="137482" y="4815840"/>
            <a:chExt cx="3408358" cy="178719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A0646EE-122C-13DE-CE81-3A5019ED8040}"/>
                </a:ext>
              </a:extLst>
            </p:cNvPr>
            <p:cNvGrpSpPr/>
            <p:nvPr/>
          </p:nvGrpSpPr>
          <p:grpSpPr>
            <a:xfrm>
              <a:off x="353446" y="4815840"/>
              <a:ext cx="3192394" cy="1543468"/>
              <a:chOff x="353446" y="4815840"/>
              <a:chExt cx="3192394" cy="111101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929A9F2-98A3-2108-EC2A-8732DDF652DC}"/>
                  </a:ext>
                </a:extLst>
              </p:cNvPr>
              <p:cNvCxnSpPr/>
              <p:nvPr/>
            </p:nvCxnSpPr>
            <p:spPr>
              <a:xfrm>
                <a:off x="416560" y="4815840"/>
                <a:ext cx="3129280" cy="7416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AD4D588-15B7-C877-7911-68343523E78B}"/>
                  </a:ext>
                </a:extLst>
              </p:cNvPr>
              <p:cNvSpPr/>
              <p:nvPr/>
            </p:nvSpPr>
            <p:spPr>
              <a:xfrm>
                <a:off x="701890" y="4836160"/>
                <a:ext cx="212510" cy="150614"/>
              </a:xfrm>
              <a:prstGeom prst="ellipse">
                <a:avLst/>
              </a:prstGeom>
              <a:solidFill>
                <a:srgbClr val="0F3A1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A492E4-D933-3C24-B4D4-5CE5F27780EA}"/>
                  </a:ext>
                </a:extLst>
              </p:cNvPr>
              <p:cNvSpPr txBox="1"/>
              <p:nvPr/>
            </p:nvSpPr>
            <p:spPr>
              <a:xfrm>
                <a:off x="353446" y="5002014"/>
                <a:ext cx="714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NI – FY 23</a:t>
                </a:r>
                <a:br>
                  <a:rPr lang="en-IN" sz="9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IN" sz="9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($1.1B)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E299FC-121C-53E2-F3FE-955946549995}"/>
                  </a:ext>
                </a:extLst>
              </p:cNvPr>
              <p:cNvSpPr txBox="1"/>
              <p:nvPr/>
            </p:nvSpPr>
            <p:spPr>
              <a:xfrm>
                <a:off x="1568449" y="5340588"/>
                <a:ext cx="714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NI – FY 24</a:t>
                </a:r>
                <a:br>
                  <a:rPr lang="en-IN" sz="9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IN" sz="9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($3.7B)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46CD06B-7F20-F21B-53C2-F080C50F5DE7}"/>
                  </a:ext>
                </a:extLst>
              </p:cNvPr>
              <p:cNvSpPr txBox="1"/>
              <p:nvPr/>
            </p:nvSpPr>
            <p:spPr>
              <a:xfrm>
                <a:off x="2745760" y="5557520"/>
                <a:ext cx="714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NI – FY 25</a:t>
                </a:r>
                <a:br>
                  <a:rPr lang="en-IN" sz="9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</a:br>
                <a:r>
                  <a:rPr lang="en-IN" sz="900" dirty="0">
                    <a:solidFill>
                      <a:schemeClr val="bg1"/>
                    </a:solidFill>
                    <a:latin typeface="Catamaran Medium" panose="00000600000000000000" pitchFamily="2" charset="0"/>
                    <a:cs typeface="Catamaran Medium" panose="00000600000000000000" pitchFamily="2" charset="0"/>
                  </a:rPr>
                  <a:t>($4.4B)</a:t>
                </a:r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952C965-9A4D-512D-12B9-98BF757652D9}"/>
                </a:ext>
              </a:extLst>
            </p:cNvPr>
            <p:cNvSpPr/>
            <p:nvPr/>
          </p:nvSpPr>
          <p:spPr>
            <a:xfrm>
              <a:off x="1878668" y="5226407"/>
              <a:ext cx="212510" cy="209240"/>
            </a:xfrm>
            <a:prstGeom prst="ellipse">
              <a:avLst/>
            </a:prstGeom>
            <a:solidFill>
              <a:srgbClr val="0F3A1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3355DFE-94D4-6139-0346-25F55A071B18}"/>
                </a:ext>
              </a:extLst>
            </p:cNvPr>
            <p:cNvSpPr/>
            <p:nvPr/>
          </p:nvSpPr>
          <p:spPr>
            <a:xfrm>
              <a:off x="2996801" y="5587574"/>
              <a:ext cx="212510" cy="209240"/>
            </a:xfrm>
            <a:prstGeom prst="ellipse">
              <a:avLst/>
            </a:prstGeom>
            <a:solidFill>
              <a:srgbClr val="0F3A1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C49D51-1747-627C-1F8D-A2BD11FD893F}"/>
                </a:ext>
              </a:extLst>
            </p:cNvPr>
            <p:cNvSpPr txBox="1"/>
            <p:nvPr/>
          </p:nvSpPr>
          <p:spPr>
            <a:xfrm>
              <a:off x="137482" y="6025949"/>
              <a:ext cx="2548524" cy="577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P&amp;L Weak – Optical losses driven by non-cash Zynga/IP impairments — cash reality more stable</a:t>
              </a:r>
              <a:endParaRPr lang="en-IN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endParaRPr>
            </a:p>
          </p:txBody>
        </p:sp>
      </p:grpSp>
      <p:sp>
        <p:nvSpPr>
          <p:cNvPr id="61" name="Call-out: Line 60">
            <a:extLst>
              <a:ext uri="{FF2B5EF4-FFF2-40B4-BE49-F238E27FC236}">
                <a16:creationId xmlns:a16="http://schemas.microsoft.com/office/drawing/2014/main" id="{A13A2424-1893-B500-29BF-30E21355EB22}"/>
              </a:ext>
            </a:extLst>
          </p:cNvPr>
          <p:cNvSpPr/>
          <p:nvPr/>
        </p:nvSpPr>
        <p:spPr>
          <a:xfrm>
            <a:off x="4021135" y="5751337"/>
            <a:ext cx="2990770" cy="664278"/>
          </a:xfrm>
          <a:prstGeom prst="borderCallout1">
            <a:avLst>
              <a:gd name="adj1" fmla="val 145"/>
              <a:gd name="adj2" fmla="val 8909"/>
              <a:gd name="adj3" fmla="val -47160"/>
              <a:gd name="adj4" fmla="val -10489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EPS Collapse – headline grabbing but distorting;</a:t>
            </a:r>
            <a:br>
              <a:rPr lang="en-IN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</a:br>
            <a:r>
              <a:rPr lang="en-IN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Investor focus toward margins;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B78F9C-47BF-6CF4-1E59-F550F0B4FFDC}"/>
              </a:ext>
            </a:extLst>
          </p:cNvPr>
          <p:cNvSpPr txBox="1"/>
          <p:nvPr/>
        </p:nvSpPr>
        <p:spPr>
          <a:xfrm>
            <a:off x="3097495" y="6693703"/>
            <a:ext cx="51238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solidFill>
                  <a:schemeClr val="bg1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rPr>
              <a:t>Source: Company Reports, FY23-25; Q4 FY25 Earnings Report; T2 Investor Relations; Consensus Reports; Capital IQ; </a:t>
            </a:r>
            <a:endParaRPr lang="en-IN" sz="700" b="1" i="1" dirty="0">
              <a:solidFill>
                <a:schemeClr val="bg1"/>
              </a:solidFill>
              <a:latin typeface="Catamaran ExtraLight" panose="00000300000000000000" pitchFamily="2" charset="0"/>
              <a:cs typeface="Catamaran ExtraLight" panose="00000300000000000000" pitchFamily="2" charset="0"/>
            </a:endParaRPr>
          </a:p>
        </p:txBody>
      </p:sp>
      <p:pic>
        <p:nvPicPr>
          <p:cNvPr id="66" name="Picture 65" descr="A red and white logo&#10;&#10;AI-generated content may be incorrect.">
            <a:extLst>
              <a:ext uri="{FF2B5EF4-FFF2-40B4-BE49-F238E27FC236}">
                <a16:creationId xmlns:a16="http://schemas.microsoft.com/office/drawing/2014/main" id="{3554B310-9DA4-97F1-A92C-3017B97ACA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352" y="76624"/>
            <a:ext cx="493907" cy="4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116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7368A6-7501-FA35-D349-D6B68013B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71830DF-C826-23D7-9BE7-BFD040620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" y="104056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pic>
        <p:nvPicPr>
          <p:cNvPr id="3" name="Picture 2" descr="A red and white logo&#10;&#10;AI-generated content may be incorrect.">
            <a:extLst>
              <a:ext uri="{FF2B5EF4-FFF2-40B4-BE49-F238E27FC236}">
                <a16:creationId xmlns:a16="http://schemas.microsoft.com/office/drawing/2014/main" id="{76AD88FA-901A-F43D-8542-05676A5BF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9" y="74873"/>
            <a:ext cx="493907" cy="49928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2D1289-0532-E5EB-38CF-51E69D4E6E7A}"/>
              </a:ext>
            </a:extLst>
          </p:cNvPr>
          <p:cNvCxnSpPr>
            <a:cxnSpLocks/>
          </p:cNvCxnSpPr>
          <p:nvPr/>
        </p:nvCxnSpPr>
        <p:spPr>
          <a:xfrm>
            <a:off x="701890" y="104056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0B1DC4-97C7-768B-135F-76DF153675C7}"/>
              </a:ext>
            </a:extLst>
          </p:cNvPr>
          <p:cNvSpPr txBox="1"/>
          <p:nvPr/>
        </p:nvSpPr>
        <p:spPr>
          <a:xfrm>
            <a:off x="710742" y="132423"/>
            <a:ext cx="380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Financials (Balance Sheet &amp; Cash Flow)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658D3BB-A32C-D07E-4D7D-919A4B2F7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96420"/>
              </p:ext>
            </p:extLst>
          </p:nvPr>
        </p:nvGraphicFramePr>
        <p:xfrm>
          <a:off x="137482" y="833992"/>
          <a:ext cx="3804619" cy="3401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270">
                  <a:extLst>
                    <a:ext uri="{9D8B030D-6E8A-4147-A177-3AD203B41FA5}">
                      <a16:colId xmlns:a16="http://schemas.microsoft.com/office/drawing/2014/main" val="3671531793"/>
                    </a:ext>
                  </a:extLst>
                </a:gridCol>
                <a:gridCol w="950651">
                  <a:extLst>
                    <a:ext uri="{9D8B030D-6E8A-4147-A177-3AD203B41FA5}">
                      <a16:colId xmlns:a16="http://schemas.microsoft.com/office/drawing/2014/main" val="4210905451"/>
                    </a:ext>
                  </a:extLst>
                </a:gridCol>
                <a:gridCol w="758757">
                  <a:extLst>
                    <a:ext uri="{9D8B030D-6E8A-4147-A177-3AD203B41FA5}">
                      <a16:colId xmlns:a16="http://schemas.microsoft.com/office/drawing/2014/main" val="3401385918"/>
                    </a:ext>
                  </a:extLst>
                </a:gridCol>
                <a:gridCol w="787941">
                  <a:extLst>
                    <a:ext uri="{9D8B030D-6E8A-4147-A177-3AD203B41FA5}">
                      <a16:colId xmlns:a16="http://schemas.microsoft.com/office/drawing/2014/main" val="1248973471"/>
                    </a:ext>
                  </a:extLst>
                </a:gridCol>
              </a:tblGrid>
              <a:tr h="409877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23 ($M)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24 ($M)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25 ($M)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23495"/>
                  </a:ext>
                </a:extLst>
              </a:tr>
              <a:tr h="365475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Cash &amp; Equivalents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83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Total Debt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3487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3534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4106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982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Net Debt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0796"/>
                  </a:ext>
                </a:extLst>
              </a:tr>
              <a:tr h="440717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Goodwill &amp; Intangibles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12292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8933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8129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Deferred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1084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96214"/>
                  </a:ext>
                </a:extLst>
              </a:tr>
              <a:tr h="32517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Retained Earnings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(2580)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(7059)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94261"/>
                  </a:ext>
                </a:extLst>
              </a:tr>
              <a:tr h="32517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Total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9043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013345"/>
                  </a:ext>
                </a:extLst>
              </a:tr>
              <a:tr h="32517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Book Value/Share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53.54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33.18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12.07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88526"/>
                  </a:ext>
                </a:extLst>
              </a:tr>
              <a:tr h="32517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Tangible Book Value/Share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(19.24)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(19.12)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(17.78)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107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C2032C7-4B7F-B2C5-9BB1-6B2B8D64D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30207"/>
              </p:ext>
            </p:extLst>
          </p:nvPr>
        </p:nvGraphicFramePr>
        <p:xfrm>
          <a:off x="7685491" y="458716"/>
          <a:ext cx="3804619" cy="2039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358">
                  <a:extLst>
                    <a:ext uri="{9D8B030D-6E8A-4147-A177-3AD203B41FA5}">
                      <a16:colId xmlns:a16="http://schemas.microsoft.com/office/drawing/2014/main" val="3671531793"/>
                    </a:ext>
                  </a:extLst>
                </a:gridCol>
                <a:gridCol w="853924">
                  <a:extLst>
                    <a:ext uri="{9D8B030D-6E8A-4147-A177-3AD203B41FA5}">
                      <a16:colId xmlns:a16="http://schemas.microsoft.com/office/drawing/2014/main" val="4210905451"/>
                    </a:ext>
                  </a:extLst>
                </a:gridCol>
                <a:gridCol w="836579">
                  <a:extLst>
                    <a:ext uri="{9D8B030D-6E8A-4147-A177-3AD203B41FA5}">
                      <a16:colId xmlns:a16="http://schemas.microsoft.com/office/drawing/2014/main" val="3401385918"/>
                    </a:ext>
                  </a:extLst>
                </a:gridCol>
                <a:gridCol w="758758">
                  <a:extLst>
                    <a:ext uri="{9D8B030D-6E8A-4147-A177-3AD203B41FA5}">
                      <a16:colId xmlns:a16="http://schemas.microsoft.com/office/drawing/2014/main" val="1248973471"/>
                    </a:ext>
                  </a:extLst>
                </a:gridCol>
              </a:tblGrid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23 ($M)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24 ($M)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25 ($M)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23495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Operating Cash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(45)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498827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Un-Levered FCF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830"/>
                  </a:ext>
                </a:extLst>
              </a:tr>
              <a:tr h="268237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CAPEX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(142)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(169)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079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Acquisition Spend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(3311)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8129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Debt Issuance (Net)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96214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Net Change in Cash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(961)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(133)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0133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1229BD-17CE-17B0-2E33-0ACB31441A54}"/>
              </a:ext>
            </a:extLst>
          </p:cNvPr>
          <p:cNvSpPr txBox="1"/>
          <p:nvPr/>
        </p:nvSpPr>
        <p:spPr>
          <a:xfrm>
            <a:off x="7671351" y="256558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Cash Flow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7C2ABA-4945-FC41-4C38-AD810A6A8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19" y="2700443"/>
            <a:ext cx="333707" cy="333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54BE5-9146-E719-90AE-00F39371E1A7}"/>
              </a:ext>
            </a:extLst>
          </p:cNvPr>
          <p:cNvSpPr txBox="1"/>
          <p:nvPr/>
        </p:nvSpPr>
        <p:spPr>
          <a:xfrm>
            <a:off x="8190258" y="2740338"/>
            <a:ext cx="329985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05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FCF Resilience </a:t>
            </a:r>
            <a:r>
              <a:rPr lang="en-IN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- </a:t>
            </a:r>
            <a:r>
              <a: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$1.26B despite optical P&amp;L loss;</a:t>
            </a:r>
            <a:br>
              <a: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</a:br>
            <a:r>
              <a: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Declining FCF Trend = Concern if pipeline disappoints;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ED34B6-818C-80BE-9D6C-2A6FDD69E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19" y="3196147"/>
            <a:ext cx="417239" cy="417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F5E035-315C-C021-39EA-9A925970C8E2}"/>
              </a:ext>
            </a:extLst>
          </p:cNvPr>
          <p:cNvSpPr txBox="1"/>
          <p:nvPr/>
        </p:nvSpPr>
        <p:spPr>
          <a:xfrm>
            <a:off x="8190258" y="3277808"/>
            <a:ext cx="329985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Heavy Reinvestment - </a:t>
            </a:r>
            <a: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CAPEX + M&amp;A outflows reflect content build-up; </a:t>
            </a:r>
            <a:r>
              <a:rPr lang="en-US" sz="105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Necessary but Cash Hungry;</a:t>
            </a:r>
            <a:endParaRPr lang="en-IN" sz="105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00AF1F-D2AB-01F7-5FF5-046158FD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019" y="3815279"/>
            <a:ext cx="417239" cy="4172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BBC189-88A1-2C29-B9B5-1E49940DCF62}"/>
              </a:ext>
            </a:extLst>
          </p:cNvPr>
          <p:cNvSpPr txBox="1"/>
          <p:nvPr/>
        </p:nvSpPr>
        <p:spPr>
          <a:xfrm>
            <a:off x="8190258" y="3817020"/>
            <a:ext cx="3299852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Operating Cash Outflow — </a:t>
            </a:r>
            <a: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driven by dev cycle, consistent with dev-heavy, pre-release phase;</a:t>
            </a:r>
            <a:b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</a:br>
            <a:r>
              <a:rPr lang="en-US" sz="105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Exposure to External Funding = Cash Timing Risk;</a:t>
            </a:r>
            <a:endParaRPr lang="en-IN" sz="105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988E3C-27CB-D6EF-461D-915C9F6AD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3019" y="4354491"/>
            <a:ext cx="502301" cy="5023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4C1E43-B59B-3A4D-3A7E-958CA1A29CA6}"/>
              </a:ext>
            </a:extLst>
          </p:cNvPr>
          <p:cNvSpPr txBox="1"/>
          <p:nvPr/>
        </p:nvSpPr>
        <p:spPr>
          <a:xfrm>
            <a:off x="8190258" y="4397892"/>
            <a:ext cx="329985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M&amp;A Drag — </a:t>
            </a:r>
            <a: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Zynga/Other deals pressuring cash, strategic rationale; </a:t>
            </a:r>
            <a:r>
              <a:rPr lang="en-US" sz="105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Heavy on B/S;</a:t>
            </a:r>
            <a:endParaRPr lang="en-IN" sz="105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754082-8757-3978-E194-BC78DF1786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3437" y="4900193"/>
            <a:ext cx="501883" cy="5018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5B27AE-2906-5900-D183-6B26299AF50E}"/>
              </a:ext>
            </a:extLst>
          </p:cNvPr>
          <p:cNvSpPr txBox="1"/>
          <p:nvPr/>
        </p:nvSpPr>
        <p:spPr>
          <a:xfrm>
            <a:off x="8190257" y="4978764"/>
            <a:ext cx="329985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Cash Rebuild FY25 — </a:t>
            </a:r>
            <a: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liquidity </a:t>
            </a:r>
            <a:r>
              <a:rPr lang="en-US" sz="1050" dirty="0" err="1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stabilising</a:t>
            </a:r>
            <a: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 pre-GTA VI cycle</a:t>
            </a:r>
            <a:endParaRPr lang="en-IN" sz="105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CA9875-A73B-66AB-8012-B042E154BFDB}"/>
              </a:ext>
            </a:extLst>
          </p:cNvPr>
          <p:cNvSpPr txBox="1"/>
          <p:nvPr/>
        </p:nvSpPr>
        <p:spPr>
          <a:xfrm>
            <a:off x="7805278" y="6103766"/>
            <a:ext cx="371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Cash flow steadier than P&amp;L implies; strategic reinvestment visible, liquidity management key as T2 leans into growth cycle</a:t>
            </a:r>
            <a:endParaRPr lang="en-IN" sz="12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57DDC2B-8EF3-9EEE-C2E8-4F730AD08667}"/>
              </a:ext>
            </a:extLst>
          </p:cNvPr>
          <p:cNvGrpSpPr/>
          <p:nvPr/>
        </p:nvGrpSpPr>
        <p:grpSpPr>
          <a:xfrm>
            <a:off x="8207185" y="5373969"/>
            <a:ext cx="3179821" cy="712590"/>
            <a:chOff x="8232305" y="5302590"/>
            <a:chExt cx="1856279" cy="7125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821A09-18C4-351D-2CF6-13B47FCB69B1}"/>
                </a:ext>
              </a:extLst>
            </p:cNvPr>
            <p:cNvSpPr txBox="1"/>
            <p:nvPr/>
          </p:nvSpPr>
          <p:spPr>
            <a:xfrm>
              <a:off x="8473532" y="5753570"/>
              <a:ext cx="5310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>
                  <a:solidFill>
                    <a:schemeClr val="bg1"/>
                  </a:solidFill>
                  <a:latin typeface="Catamaran Medium" panose="00000600000000000000" pitchFamily="2" charset="0"/>
                  <a:cs typeface="Catamaran Medium" panose="00000600000000000000" pitchFamily="2" charset="0"/>
                </a:rPr>
                <a:t>$(961)M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4F41316-A6DE-6673-898E-708C470A166D}"/>
                </a:ext>
              </a:extLst>
            </p:cNvPr>
            <p:cNvGrpSpPr/>
            <p:nvPr/>
          </p:nvGrpSpPr>
          <p:grpSpPr>
            <a:xfrm>
              <a:off x="8232305" y="5302590"/>
              <a:ext cx="1856279" cy="593729"/>
              <a:chOff x="8221993" y="5319692"/>
              <a:chExt cx="1856279" cy="59372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82A122B-511D-5783-F627-992FF2C1BFAA}"/>
                  </a:ext>
                </a:extLst>
              </p:cNvPr>
              <p:cNvGrpSpPr/>
              <p:nvPr/>
            </p:nvGrpSpPr>
            <p:grpSpPr>
              <a:xfrm>
                <a:off x="8221993" y="5651811"/>
                <a:ext cx="1337026" cy="261610"/>
                <a:chOff x="8221993" y="5651811"/>
                <a:chExt cx="1337026" cy="261610"/>
              </a:xfrm>
            </p:grpSpPr>
            <p:sp>
              <p:nvSpPr>
                <p:cNvPr id="38" name="Arrow: Down 37">
                  <a:extLst>
                    <a:ext uri="{FF2B5EF4-FFF2-40B4-BE49-F238E27FC236}">
                      <a16:creationId xmlns:a16="http://schemas.microsoft.com/office/drawing/2014/main" id="{B5366986-0616-D9F4-6112-3F8E4E67D146}"/>
                    </a:ext>
                  </a:extLst>
                </p:cNvPr>
                <p:cNvSpPr/>
                <p:nvPr/>
              </p:nvSpPr>
              <p:spPr>
                <a:xfrm rot="17804891">
                  <a:off x="8333103" y="5654222"/>
                  <a:ext cx="72000" cy="294219"/>
                </a:xfrm>
                <a:prstGeom prst="downArrow">
                  <a:avLst>
                    <a:gd name="adj1" fmla="val 50000"/>
                    <a:gd name="adj2" fmla="val 94085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9" name="Arrow: Down 38">
                  <a:extLst>
                    <a:ext uri="{FF2B5EF4-FFF2-40B4-BE49-F238E27FC236}">
                      <a16:creationId xmlns:a16="http://schemas.microsoft.com/office/drawing/2014/main" id="{9B6E9FC1-893A-5CB5-2A39-DBF888194604}"/>
                    </a:ext>
                  </a:extLst>
                </p:cNvPr>
                <p:cNvSpPr/>
                <p:nvPr/>
              </p:nvSpPr>
              <p:spPr>
                <a:xfrm rot="15240424">
                  <a:off x="8900485" y="5687830"/>
                  <a:ext cx="72000" cy="294219"/>
                </a:xfrm>
                <a:prstGeom prst="downArrow">
                  <a:avLst>
                    <a:gd name="adj1" fmla="val 50000"/>
                    <a:gd name="adj2" fmla="val 94085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6196A56-A32E-E4C7-2B19-10771C59C06A}"/>
                    </a:ext>
                  </a:extLst>
                </p:cNvPr>
                <p:cNvSpPr txBox="1"/>
                <p:nvPr/>
              </p:nvSpPr>
              <p:spPr>
                <a:xfrm>
                  <a:off x="9027953" y="5651811"/>
                  <a:ext cx="53106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$(133)M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319032B-9DCA-4FE7-871B-924552E8F50C}"/>
                  </a:ext>
                </a:extLst>
              </p:cNvPr>
              <p:cNvGrpSpPr/>
              <p:nvPr/>
            </p:nvGrpSpPr>
            <p:grpSpPr>
              <a:xfrm>
                <a:off x="9324731" y="5319692"/>
                <a:ext cx="753541" cy="318541"/>
                <a:chOff x="9770981" y="5448761"/>
                <a:chExt cx="753541" cy="318541"/>
              </a:xfrm>
            </p:grpSpPr>
            <p:sp>
              <p:nvSpPr>
                <p:cNvPr id="40" name="Arrow: Down 39">
                  <a:extLst>
                    <a:ext uri="{FF2B5EF4-FFF2-40B4-BE49-F238E27FC236}">
                      <a16:creationId xmlns:a16="http://schemas.microsoft.com/office/drawing/2014/main" id="{62268640-7EC4-F3DC-EB91-A9E6CEBFD3D7}"/>
                    </a:ext>
                  </a:extLst>
                </p:cNvPr>
                <p:cNvSpPr/>
                <p:nvPr/>
              </p:nvSpPr>
              <p:spPr>
                <a:xfrm rot="14154279" flipH="1">
                  <a:off x="9882091" y="5584192"/>
                  <a:ext cx="72000" cy="294219"/>
                </a:xfrm>
                <a:prstGeom prst="downArrow">
                  <a:avLst>
                    <a:gd name="adj1" fmla="val 50000"/>
                    <a:gd name="adj2" fmla="val 94085"/>
                  </a:avLst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85B171F-076A-5DF2-02F6-BC42D8FA6BDE}"/>
                    </a:ext>
                  </a:extLst>
                </p:cNvPr>
                <p:cNvSpPr txBox="1"/>
                <p:nvPr/>
              </p:nvSpPr>
              <p:spPr>
                <a:xfrm>
                  <a:off x="9993456" y="5448761"/>
                  <a:ext cx="53106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chemeClr val="bg1"/>
                      </a:solidFill>
                      <a:latin typeface="Catamaran Medium" panose="00000600000000000000" pitchFamily="2" charset="0"/>
                      <a:cs typeface="Catamaran Medium" panose="00000600000000000000" pitchFamily="2" charset="0"/>
                    </a:rPr>
                    <a:t>$457M</a:t>
                  </a:r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706007C-3988-66FB-3F91-82CDE570FE66}"/>
              </a:ext>
            </a:extLst>
          </p:cNvPr>
          <p:cNvSpPr txBox="1"/>
          <p:nvPr/>
        </p:nvSpPr>
        <p:spPr>
          <a:xfrm>
            <a:off x="8611187" y="5424630"/>
            <a:ext cx="1649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Net Change in Cash (FY23-FY25)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A7FAF4-3C24-E2DC-FC26-5AAD40AA7016}"/>
              </a:ext>
            </a:extLst>
          </p:cNvPr>
          <p:cNvSpPr txBox="1"/>
          <p:nvPr/>
        </p:nvSpPr>
        <p:spPr>
          <a:xfrm>
            <a:off x="137482" y="607346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Balance Sheet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D89D64C-2561-6EAF-6A9A-E62CFE354F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48" y="4401312"/>
            <a:ext cx="316992" cy="31699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BFFCA9D-3516-A5C0-7343-8831F55C7A5B}"/>
              </a:ext>
            </a:extLst>
          </p:cNvPr>
          <p:cNvSpPr txBox="1"/>
          <p:nvPr/>
        </p:nvSpPr>
        <p:spPr>
          <a:xfrm>
            <a:off x="460530" y="4374066"/>
            <a:ext cx="354454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05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Liquidity : </a:t>
            </a:r>
            <a:r>
              <a: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Cash rebuilds - $1.4B – pre GTA VI prep;</a:t>
            </a:r>
            <a:br>
              <a: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</a:br>
            <a:r>
              <a: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Net Debt stable but remains elevated – legacy M&amp;A lingers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2920B48-67AC-9215-60C2-D1178F6BC0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28" y="4867656"/>
            <a:ext cx="435864" cy="43586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5FF45A5-328A-F62C-75C4-7E6DCF5E7F89}"/>
              </a:ext>
            </a:extLst>
          </p:cNvPr>
          <p:cNvSpPr txBox="1"/>
          <p:nvPr/>
        </p:nvSpPr>
        <p:spPr>
          <a:xfrm>
            <a:off x="457482" y="4837362"/>
            <a:ext cx="3565878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Goodwill &amp; Intangibles - </a:t>
            </a:r>
            <a:r>
              <a:rPr lang="en-US" sz="105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$12.3B → $5.3B — </a:t>
            </a:r>
            <a: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Impairments reflect IP recalibration; Intangible-heavy balance sheet — valuation reliant on execution</a:t>
            </a:r>
            <a:endParaRPr lang="en-IN" sz="105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46C7DD9-04C7-3C01-C879-58C14DF81B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" y="5462016"/>
            <a:ext cx="484632" cy="48463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78935E1-7D27-E6ED-1C6F-7EF1A88698AE}"/>
              </a:ext>
            </a:extLst>
          </p:cNvPr>
          <p:cNvSpPr txBox="1"/>
          <p:nvPr/>
        </p:nvSpPr>
        <p:spPr>
          <a:xfrm>
            <a:off x="518442" y="5483538"/>
            <a:ext cx="356587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Deferred Revenue - $1.86B → $1.08B — </a:t>
            </a:r>
            <a: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pipeline timing &amp; pre-sales visibility in focus</a:t>
            </a:r>
            <a:endParaRPr lang="en-IN" sz="105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2950D3B-2669-DD81-DE80-FAAE850599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96" y="6028944"/>
            <a:ext cx="493776" cy="49377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7396C84-3261-CE0E-A646-7BEAAFBD2331}"/>
              </a:ext>
            </a:extLst>
          </p:cNvPr>
          <p:cNvSpPr txBox="1"/>
          <p:nvPr/>
        </p:nvSpPr>
        <p:spPr>
          <a:xfrm>
            <a:off x="533682" y="5957754"/>
            <a:ext cx="3565878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Equity &amp; Book Value: Total Equity erosion ($9B → $2.1B) — driven by impairments &amp; P&amp;L losses </a:t>
            </a:r>
          </a:p>
          <a:p>
            <a:pPr algn="just"/>
            <a:r>
              <a:rPr lang="en-US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Negative Tangible Book Value — structural fragility remains</a:t>
            </a:r>
            <a:endParaRPr lang="en-IN" sz="105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C82B83E-7400-12B4-12EE-5F3A5E03BE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8496" y="6056376"/>
            <a:ext cx="420624" cy="42062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8AA1736-854B-D690-0AED-95210DC628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1776" y="3834384"/>
            <a:ext cx="420624" cy="42062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9E3AFDE-EBC0-961B-166D-02BE49A58817}"/>
              </a:ext>
            </a:extLst>
          </p:cNvPr>
          <p:cNvSpPr txBox="1"/>
          <p:nvPr/>
        </p:nvSpPr>
        <p:spPr>
          <a:xfrm>
            <a:off x="3097495" y="6693703"/>
            <a:ext cx="51238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solidFill>
                  <a:schemeClr val="bg1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rPr>
              <a:t>Source: Company Reports, FY23-25; Q4 FY25 Earnings Report; T2 Investor Relations; Consensus Reports; Capital IQ; </a:t>
            </a:r>
            <a:endParaRPr lang="en-IN" sz="700" b="1" i="1" dirty="0">
              <a:solidFill>
                <a:schemeClr val="bg1"/>
              </a:solidFill>
              <a:latin typeface="Catamaran ExtraLight" panose="00000300000000000000" pitchFamily="2" charset="0"/>
              <a:cs typeface="Catamaran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34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7128938-3DCD-161E-37D4-FD9ABA9309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" y="104056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pic>
        <p:nvPicPr>
          <p:cNvPr id="3" name="Picture 2" descr="A red and white logo&#10;&#10;AI-generated content may be incorrect.">
            <a:extLst>
              <a:ext uri="{FF2B5EF4-FFF2-40B4-BE49-F238E27FC236}">
                <a16:creationId xmlns:a16="http://schemas.microsoft.com/office/drawing/2014/main" id="{CA25E433-E54C-D0F1-2E24-E6143CEC7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9" y="74873"/>
            <a:ext cx="493907" cy="49928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86A25A-B2B0-3358-4DFE-51B706EE5034}"/>
              </a:ext>
            </a:extLst>
          </p:cNvPr>
          <p:cNvCxnSpPr>
            <a:cxnSpLocks/>
          </p:cNvCxnSpPr>
          <p:nvPr/>
        </p:nvCxnSpPr>
        <p:spPr>
          <a:xfrm>
            <a:off x="701890" y="104056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D178B6-77B0-EB5B-5EA9-15A4A235BFEE}"/>
              </a:ext>
            </a:extLst>
          </p:cNvPr>
          <p:cNvSpPr txBox="1"/>
          <p:nvPr/>
        </p:nvSpPr>
        <p:spPr>
          <a:xfrm>
            <a:off x="710742" y="132423"/>
            <a:ext cx="380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Financials (Ratios)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508C8E-6D2E-96A8-51AE-57BA326D9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11534"/>
              </p:ext>
            </p:extLst>
          </p:nvPr>
        </p:nvGraphicFramePr>
        <p:xfrm>
          <a:off x="132547" y="733036"/>
          <a:ext cx="3966487" cy="4106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212">
                  <a:extLst>
                    <a:ext uri="{9D8B030D-6E8A-4147-A177-3AD203B41FA5}">
                      <a16:colId xmlns:a16="http://schemas.microsoft.com/office/drawing/2014/main" val="3671531793"/>
                    </a:ext>
                  </a:extLst>
                </a:gridCol>
                <a:gridCol w="809296">
                  <a:extLst>
                    <a:ext uri="{9D8B030D-6E8A-4147-A177-3AD203B41FA5}">
                      <a16:colId xmlns:a16="http://schemas.microsoft.com/office/drawing/2014/main" val="4210905451"/>
                    </a:ext>
                  </a:extLst>
                </a:gridCol>
                <a:gridCol w="756745">
                  <a:extLst>
                    <a:ext uri="{9D8B030D-6E8A-4147-A177-3AD203B41FA5}">
                      <a16:colId xmlns:a16="http://schemas.microsoft.com/office/drawing/2014/main" val="3401385918"/>
                    </a:ext>
                  </a:extLst>
                </a:gridCol>
                <a:gridCol w="746234">
                  <a:extLst>
                    <a:ext uri="{9D8B030D-6E8A-4147-A177-3AD203B41FA5}">
                      <a16:colId xmlns:a16="http://schemas.microsoft.com/office/drawing/2014/main" val="1248973471"/>
                    </a:ext>
                  </a:extLst>
                </a:gridCol>
              </a:tblGrid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23 ($M)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24 ($M)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FY 25 ($M)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23495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Gross Margin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498827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EBITDA Margin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830"/>
                  </a:ext>
                </a:extLst>
              </a:tr>
              <a:tr h="268237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EBIT Margin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(10.8)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(8.4)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079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Net Income Margin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(20.6)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(67.9)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(79.5)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8129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Unlevered FCF/Revenue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96214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CAPEX/Revenue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306362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Net Debt/EBITDA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013345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Tangible BVPS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(19.24)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(19.12)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(17.8)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894248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ROA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(3.2)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(2.03)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(2.64)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05492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ROE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(17.50)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(50.91)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(114.7)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997508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ROC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(4.34)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(2.63)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(3.65)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622803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R&amp;D as % of 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84650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Total Debt/Equity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38.6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62.3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6063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67DDDBF-8BDF-95FE-7B9F-44D82E266F87}"/>
              </a:ext>
            </a:extLst>
          </p:cNvPr>
          <p:cNvSpPr txBox="1"/>
          <p:nvPr/>
        </p:nvSpPr>
        <p:spPr>
          <a:xfrm>
            <a:off x="4107303" y="733036"/>
            <a:ext cx="35445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4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What do the numbers really say?</a:t>
            </a:r>
            <a:endParaRPr lang="en-IN" sz="1400" dirty="0">
              <a:solidFill>
                <a:schemeClr val="bg1"/>
              </a:solidFill>
              <a:latin typeface="Catamaran ExtraBold" panose="00000900000000000000" pitchFamily="2" charset="0"/>
              <a:cs typeface="Catamaran ExtraBold" panose="000009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53CFDA-A2C2-F14B-54F0-22A95209F298}"/>
              </a:ext>
            </a:extLst>
          </p:cNvPr>
          <p:cNvGrpSpPr/>
          <p:nvPr/>
        </p:nvGrpSpPr>
        <p:grpSpPr>
          <a:xfrm>
            <a:off x="4099029" y="1133692"/>
            <a:ext cx="3417791" cy="2838535"/>
            <a:chOff x="4096373" y="1079831"/>
            <a:chExt cx="3544546" cy="28385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6B58F-2101-3E68-233E-DBE0217A6F8C}"/>
                </a:ext>
              </a:extLst>
            </p:cNvPr>
            <p:cNvSpPr txBox="1"/>
            <p:nvPr/>
          </p:nvSpPr>
          <p:spPr>
            <a:xfrm>
              <a:off x="4096376" y="1079831"/>
              <a:ext cx="3544542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050" b="1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Margins Mixed – </a:t>
              </a:r>
              <a:r>
                <a:rPr lang="en-US" sz="1050" b="1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Gross Margins Healthy — but EBIT Drag reflects R&amp;D &amp; content costs</a:t>
              </a:r>
              <a:endPara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CA1D9F-5135-2161-C2CD-238DE0B51597}"/>
                </a:ext>
              </a:extLst>
            </p:cNvPr>
            <p:cNvSpPr txBox="1"/>
            <p:nvPr/>
          </p:nvSpPr>
          <p:spPr>
            <a:xfrm>
              <a:off x="4096377" y="1793870"/>
              <a:ext cx="35445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050" b="1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Cash Conversion Steady, But Fading </a:t>
              </a:r>
              <a:endPara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197A47-72CC-258F-2EC8-970611B29A99}"/>
                </a:ext>
              </a:extLst>
            </p:cNvPr>
            <p:cNvSpPr txBox="1"/>
            <p:nvPr/>
          </p:nvSpPr>
          <p:spPr>
            <a:xfrm>
              <a:off x="4096377" y="2273072"/>
              <a:ext cx="3544542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050" b="1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Balance Sheet Strains Emerging – Debt Metrics Creeping – Tangible Equity Deep Dive</a:t>
              </a:r>
              <a:endPara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82CB1D-9923-DB73-9DDB-8ABEC7A12A3E}"/>
                </a:ext>
              </a:extLst>
            </p:cNvPr>
            <p:cNvSpPr txBox="1"/>
            <p:nvPr/>
          </p:nvSpPr>
          <p:spPr>
            <a:xfrm>
              <a:off x="4096374" y="2862084"/>
              <a:ext cx="3544542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050" b="1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Returns Deep in Red – Structural not Cyclical – Goodwill Heavy Assets dilute efficiency</a:t>
              </a:r>
              <a:endPara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55CCC9-119A-4C1A-AEA6-D8CB1F263276}"/>
                </a:ext>
              </a:extLst>
            </p:cNvPr>
            <p:cNvSpPr txBox="1"/>
            <p:nvPr/>
          </p:nvSpPr>
          <p:spPr>
            <a:xfrm>
              <a:off x="4096373" y="3502868"/>
              <a:ext cx="3544542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b="1" dirty="0">
                  <a:solidFill>
                    <a:schemeClr val="bg1"/>
                  </a:solidFill>
                  <a:latin typeface="Catamaran SemiBold" panose="00000700000000000000" pitchFamily="2" charset="0"/>
                  <a:cs typeface="Catamaran SemiBold" panose="00000700000000000000" pitchFamily="2" charset="0"/>
                </a:rPr>
                <a:t>R&amp;D Elevated — pipeline focus, near-term margin trade-off</a:t>
              </a:r>
              <a:endParaRPr lang="en-IN" sz="105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93A710-35EF-340B-8BB1-F45EDFC8A51F}"/>
              </a:ext>
            </a:extLst>
          </p:cNvPr>
          <p:cNvSpPr txBox="1"/>
          <p:nvPr/>
        </p:nvSpPr>
        <p:spPr>
          <a:xfrm>
            <a:off x="4107303" y="4794356"/>
            <a:ext cx="341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T2 remains fundamentally growth-positioned</a:t>
            </a:r>
            <a:r>
              <a:rPr lang="en-US" sz="16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, but ratios expose the near-term financial fragility masked by the pipeline narrative.</a:t>
            </a:r>
            <a:endParaRPr lang="en-IN" sz="1600" dirty="0">
              <a:solidFill>
                <a:schemeClr val="bg1"/>
              </a:solidFill>
              <a:latin typeface="Catamaran ExtraBold" panose="00000900000000000000" pitchFamily="2" charset="0"/>
              <a:cs typeface="Catamaran ExtraBold" panose="00000900000000000000" pitchFamily="2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5044D5A-1BEB-C1C2-79F8-F608C6257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39208"/>
              </p:ext>
            </p:extLst>
          </p:nvPr>
        </p:nvGraphicFramePr>
        <p:xfrm>
          <a:off x="7525089" y="697591"/>
          <a:ext cx="4534364" cy="3749040"/>
        </p:xfrm>
        <a:graphic>
          <a:graphicData uri="http://schemas.openxmlformats.org/drawingml/2006/table">
            <a:tbl>
              <a:tblPr/>
              <a:tblGrid>
                <a:gridCol w="1222239">
                  <a:extLst>
                    <a:ext uri="{9D8B030D-6E8A-4147-A177-3AD203B41FA5}">
                      <a16:colId xmlns:a16="http://schemas.microsoft.com/office/drawing/2014/main" val="2041880104"/>
                    </a:ext>
                  </a:extLst>
                </a:gridCol>
                <a:gridCol w="999227">
                  <a:extLst>
                    <a:ext uri="{9D8B030D-6E8A-4147-A177-3AD203B41FA5}">
                      <a16:colId xmlns:a16="http://schemas.microsoft.com/office/drawing/2014/main" val="886563096"/>
                    </a:ext>
                  </a:extLst>
                </a:gridCol>
                <a:gridCol w="942466">
                  <a:extLst>
                    <a:ext uri="{9D8B030D-6E8A-4147-A177-3AD203B41FA5}">
                      <a16:colId xmlns:a16="http://schemas.microsoft.com/office/drawing/2014/main" val="3263606428"/>
                    </a:ext>
                  </a:extLst>
                </a:gridCol>
                <a:gridCol w="1370432">
                  <a:extLst>
                    <a:ext uri="{9D8B030D-6E8A-4147-A177-3AD203B41FA5}">
                      <a16:colId xmlns:a16="http://schemas.microsoft.com/office/drawing/2014/main" val="8061559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T2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Peer 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Relative 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047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Gross Margin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58.1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61.8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⬇ Slightly Behind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445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EBITDA Margin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8.0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25.8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⬇ Margin Drag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699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EBIT Margin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(8.0)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19.3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⬇ Loss-Making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446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Net Income Margin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(79.5)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16.4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⬇ Deep Red (Impairments)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020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Unlevered FCF / Revenue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22.4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~25*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⬇ Slightly Behind (Est.)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83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Net Debt / EBITDA (x)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5.9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0.8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⬇ Highly Levered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4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R&amp;D as % of Revenue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17.8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~10–15*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⬆ High Pipeline Focus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757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Total Debt / Equity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25.7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dirty="0">
                          <a:solidFill>
                            <a:schemeClr val="bg1"/>
                          </a:solidFill>
                          <a:latin typeface="Catamaran Medium" panose="00000600000000000000" pitchFamily="2" charset="0"/>
                          <a:cs typeface="Catamaran Medium" panose="00000600000000000000" pitchFamily="2" charset="0"/>
                        </a:rPr>
                        <a:t>⬇ Balance Sheet Strain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8858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B3B4C70-5CC7-7E1F-4569-F627129B75F3}"/>
              </a:ext>
            </a:extLst>
          </p:cNvPr>
          <p:cNvSpPr txBox="1"/>
          <p:nvPr/>
        </p:nvSpPr>
        <p:spPr>
          <a:xfrm>
            <a:off x="7525089" y="4446631"/>
            <a:ext cx="341778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800" i="1" dirty="0">
                <a:solidFill>
                  <a:schemeClr val="bg1"/>
                </a:solidFill>
                <a:latin typeface="Catamaran" panose="00000500000000000000" pitchFamily="2" charset="0"/>
                <a:cs typeface="Catamaran" panose="00000500000000000000" pitchFamily="2" charset="0"/>
              </a:rPr>
              <a:t>*Estimated ranges based on industry standards and peer averages.</a:t>
            </a:r>
            <a:endParaRPr lang="en-IN" sz="800" i="1" dirty="0">
              <a:solidFill>
                <a:schemeClr val="bg1"/>
              </a:solidFill>
              <a:latin typeface="Catamaran" panose="00000500000000000000" pitchFamily="2" charset="0"/>
              <a:cs typeface="Catamaran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1CF477-691F-1787-A9FA-76E396C7B58F}"/>
              </a:ext>
            </a:extLst>
          </p:cNvPr>
          <p:cNvSpPr txBox="1"/>
          <p:nvPr/>
        </p:nvSpPr>
        <p:spPr>
          <a:xfrm>
            <a:off x="4099028" y="4144083"/>
            <a:ext cx="3417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Catamaran SemiBold" panose="00000700000000000000" pitchFamily="2" charset="0"/>
                <a:cs typeface="Catamaran SemiBold" panose="00000700000000000000" pitchFamily="2" charset="0"/>
              </a:rPr>
              <a:t>Gaps appear more execution-driven than structural</a:t>
            </a:r>
            <a:endParaRPr lang="en-IN" sz="1400" dirty="0">
              <a:solidFill>
                <a:schemeClr val="bg1"/>
              </a:solidFill>
              <a:latin typeface="Catamaran SemiBold" panose="00000700000000000000" pitchFamily="2" charset="0"/>
              <a:cs typeface="Catamaran SemiBold" panose="000007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F7D44-77B3-0E89-1917-FCD75EA7414E}"/>
              </a:ext>
            </a:extLst>
          </p:cNvPr>
          <p:cNvSpPr txBox="1"/>
          <p:nvPr/>
        </p:nvSpPr>
        <p:spPr>
          <a:xfrm>
            <a:off x="3097495" y="6693703"/>
            <a:ext cx="51238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solidFill>
                  <a:schemeClr val="bg1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rPr>
              <a:t>Source: Company Reports, FY23-25; Q4 FY25 Earnings Report; T2 Investor Relations; Consensus Reports; Capital IQ; Bloomberg; </a:t>
            </a:r>
            <a:endParaRPr lang="en-IN" sz="700" b="1" i="1" dirty="0">
              <a:solidFill>
                <a:schemeClr val="bg1"/>
              </a:solidFill>
              <a:latin typeface="Catamaran ExtraLight" panose="00000300000000000000" pitchFamily="2" charset="0"/>
              <a:cs typeface="Catamaran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6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8C1A2B9-0D5C-00DC-A1DC-649EE03185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" y="104056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pic>
        <p:nvPicPr>
          <p:cNvPr id="3" name="Picture 2" descr="A red and white logo&#10;&#10;AI-generated content may be incorrect.">
            <a:extLst>
              <a:ext uri="{FF2B5EF4-FFF2-40B4-BE49-F238E27FC236}">
                <a16:creationId xmlns:a16="http://schemas.microsoft.com/office/drawing/2014/main" id="{AFBD7DCC-2892-A528-88F4-CEDAD2CC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9" y="74873"/>
            <a:ext cx="493907" cy="49928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D6BF5C-77FF-CD41-CE6D-995E409D7CD8}"/>
              </a:ext>
            </a:extLst>
          </p:cNvPr>
          <p:cNvCxnSpPr>
            <a:cxnSpLocks/>
          </p:cNvCxnSpPr>
          <p:nvPr/>
        </p:nvCxnSpPr>
        <p:spPr>
          <a:xfrm>
            <a:off x="701890" y="104056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8D1C90-7B60-E131-9C56-60E98B8D8006}"/>
              </a:ext>
            </a:extLst>
          </p:cNvPr>
          <p:cNvSpPr txBox="1"/>
          <p:nvPr/>
        </p:nvSpPr>
        <p:spPr>
          <a:xfrm>
            <a:off x="710742" y="132423"/>
            <a:ext cx="380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Relative Valuation</a:t>
            </a: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0009A91-EF8D-5966-A234-5A20CD363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155"/>
            <a:ext cx="12192000" cy="2256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11156-C836-2A8D-F624-A831E6DA1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73" y="2868176"/>
            <a:ext cx="11001375" cy="10436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4029CE-EE5F-DAFD-BB2F-C74B43516DA9}"/>
              </a:ext>
            </a:extLst>
          </p:cNvPr>
          <p:cNvSpPr txBox="1"/>
          <p:nvPr/>
        </p:nvSpPr>
        <p:spPr>
          <a:xfrm>
            <a:off x="3196555" y="6580797"/>
            <a:ext cx="51238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solidFill>
                  <a:schemeClr val="bg1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rPr>
              <a:t>Source: Company Reports, FY23-25.; Capital IQ; - Consensus; Bloomberg; </a:t>
            </a:r>
            <a:endParaRPr lang="en-IN" sz="700" b="1" i="1" dirty="0">
              <a:solidFill>
                <a:schemeClr val="bg1"/>
              </a:solidFill>
              <a:latin typeface="Catamaran ExtraLight" panose="00000300000000000000" pitchFamily="2" charset="0"/>
              <a:cs typeface="Catamaran ExtraLight" panose="000003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906FA2-F9C4-0AB0-E9D2-6967FCD3D6EB}"/>
              </a:ext>
            </a:extLst>
          </p:cNvPr>
          <p:cNvSpPr txBox="1"/>
          <p:nvPr/>
        </p:nvSpPr>
        <p:spPr>
          <a:xfrm>
            <a:off x="562001" y="4169118"/>
            <a:ext cx="235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TTWO sits mid-pack on growth, but trades at a premium</a:t>
            </a:r>
            <a:endParaRPr lang="en-IN" sz="1200" dirty="0">
              <a:solidFill>
                <a:schemeClr val="bg1"/>
              </a:solidFill>
              <a:latin typeface="Catamaran ExtraBold" panose="00000900000000000000" pitchFamily="2" charset="0"/>
              <a:cs typeface="Catamaran ExtraBold" panose="000009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45472-DAD8-A4EC-6852-82F9E9B0B46B}"/>
              </a:ext>
            </a:extLst>
          </p:cNvPr>
          <p:cNvSpPr txBox="1"/>
          <p:nvPr/>
        </p:nvSpPr>
        <p:spPr>
          <a:xfrm>
            <a:off x="3153842" y="4169118"/>
            <a:ext cx="23563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Valuation still at a premium –</a:t>
            </a:r>
            <a:br>
              <a:rPr lang="en-US" sz="12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61x EV/EBITDA vs. 54x median, 82.5x P/E vs. 67.9x median</a:t>
            </a:r>
            <a:endParaRPr lang="en-IN" sz="11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044717-C229-F92C-E588-076A50222B48}"/>
              </a:ext>
            </a:extLst>
          </p:cNvPr>
          <p:cNvSpPr txBox="1"/>
          <p:nvPr/>
        </p:nvSpPr>
        <p:spPr>
          <a:xfrm>
            <a:off x="5758479" y="4169118"/>
            <a:ext cx="26883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Market pricing in pipeline, not profitability –</a:t>
            </a:r>
          </a:p>
          <a:p>
            <a:pPr algn="just"/>
            <a:r>
              <a:rPr lang="en-US" sz="11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Premium reflects IP, M&amp;A potential — not current cash flows</a:t>
            </a:r>
            <a:endParaRPr lang="en-IN" sz="11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6FBBA-ECA4-6120-2F49-39E53B935A7B}"/>
              </a:ext>
            </a:extLst>
          </p:cNvPr>
          <p:cNvSpPr txBox="1"/>
          <p:nvPr/>
        </p:nvSpPr>
        <p:spPr>
          <a:xfrm>
            <a:off x="8941601" y="4132620"/>
            <a:ext cx="268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Implied price range shows belief, but risk if margins stall –</a:t>
            </a:r>
            <a:br>
              <a:rPr lang="en-US" sz="12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Catamaran Medium" panose="00000600000000000000" pitchFamily="2" charset="0"/>
                <a:cs typeface="Catamaran Medium" panose="00000600000000000000" pitchFamily="2" charset="0"/>
              </a:rPr>
              <a:t>Market divided: upside on delivery, downside on execution gap</a:t>
            </a:r>
            <a:endParaRPr lang="en-IN" sz="1100" dirty="0">
              <a:solidFill>
                <a:schemeClr val="bg1"/>
              </a:solidFill>
              <a:latin typeface="Catamaran Medium" panose="00000600000000000000" pitchFamily="2" charset="0"/>
              <a:cs typeface="Catamaran Medium" panose="000006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FBF4F1-FD4D-101A-A84D-A7537425606F}"/>
              </a:ext>
            </a:extLst>
          </p:cNvPr>
          <p:cNvSpPr txBox="1"/>
          <p:nvPr/>
        </p:nvSpPr>
        <p:spPr>
          <a:xfrm>
            <a:off x="105841" y="5119430"/>
            <a:ext cx="6276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527888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Peer multiples highlight market divergence — execution will drive re-rating</a:t>
            </a:r>
            <a:endParaRPr lang="en-IN" sz="1400" dirty="0">
              <a:solidFill>
                <a:srgbClr val="527888"/>
              </a:solidFill>
              <a:latin typeface="Catamaran ExtraBold" panose="00000900000000000000" pitchFamily="2" charset="0"/>
              <a:cs typeface="Catamaran ExtraBold" panose="000009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176DDC-4726-FE32-80D0-FC2A96487A99}"/>
              </a:ext>
            </a:extLst>
          </p:cNvPr>
          <p:cNvSpPr txBox="1"/>
          <p:nvPr/>
        </p:nvSpPr>
        <p:spPr>
          <a:xfrm>
            <a:off x="105841" y="5677112"/>
            <a:ext cx="6174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u="sng" dirty="0">
                <a:solidFill>
                  <a:srgbClr val="527888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T2 priced for recovery, not perfection </a:t>
            </a:r>
            <a:r>
              <a:rPr lang="en-US" sz="1600" dirty="0">
                <a:solidFill>
                  <a:srgbClr val="527888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— valuation hinges on GTA VI cycle delivery and margin rebuild.</a:t>
            </a:r>
            <a:endParaRPr lang="en-IN" sz="1600" dirty="0">
              <a:solidFill>
                <a:srgbClr val="527888"/>
              </a:solidFill>
              <a:latin typeface="Catamaran ExtraBold" panose="00000900000000000000" pitchFamily="2" charset="0"/>
              <a:cs typeface="Catamaran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14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ED885D-5008-238D-8FA8-93FECDF5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2" y="652454"/>
            <a:ext cx="6189057" cy="5063773"/>
          </a:xfrm>
          <a:prstGeom prst="rect">
            <a:avLst/>
          </a:prstGeo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179D774-D645-156C-C652-9DC467CF2B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" y="104056"/>
            <a:ext cx="415891" cy="316597"/>
          </a:xfrm>
          <a:prstGeom prst="rect">
            <a:avLst/>
          </a:prstGeom>
          <a:effectLst>
            <a:glow rad="50800">
              <a:schemeClr val="bg2">
                <a:lumMod val="25000"/>
                <a:lumOff val="75000"/>
                <a:alpha val="40000"/>
              </a:schemeClr>
            </a:glo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4F722B-191F-09DC-1E34-25B1D00CC99A}"/>
              </a:ext>
            </a:extLst>
          </p:cNvPr>
          <p:cNvCxnSpPr>
            <a:cxnSpLocks/>
          </p:cNvCxnSpPr>
          <p:nvPr/>
        </p:nvCxnSpPr>
        <p:spPr>
          <a:xfrm>
            <a:off x="701890" y="104056"/>
            <a:ext cx="0" cy="432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red and white logo&#10;&#10;AI-generated content may be incorrect.">
            <a:extLst>
              <a:ext uri="{FF2B5EF4-FFF2-40B4-BE49-F238E27FC236}">
                <a16:creationId xmlns:a16="http://schemas.microsoft.com/office/drawing/2014/main" id="{C808912B-C4A5-3F3D-491B-18EA285C3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9" y="74873"/>
            <a:ext cx="493907" cy="4992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56B8EA-89A9-2C47-7991-E1DE6EAB125C}"/>
              </a:ext>
            </a:extLst>
          </p:cNvPr>
          <p:cNvSpPr txBox="1"/>
          <p:nvPr/>
        </p:nvSpPr>
        <p:spPr>
          <a:xfrm>
            <a:off x="710742" y="132423"/>
            <a:ext cx="380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Discounted Cash 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059564-2544-F4FB-17DF-4F117DB79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474" y="743432"/>
            <a:ext cx="4746925" cy="19575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9ED8AB-FE60-3A6A-A57A-D7AF0BEC14A5}"/>
              </a:ext>
            </a:extLst>
          </p:cNvPr>
          <p:cNvSpPr txBox="1"/>
          <p:nvPr/>
        </p:nvSpPr>
        <p:spPr>
          <a:xfrm>
            <a:off x="6475056" y="404878"/>
            <a:ext cx="233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161DA8-1D26-701C-E44C-2618EF41E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473" y="3013970"/>
            <a:ext cx="4746925" cy="17622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6E22CC-22AF-7E7B-F89C-AC94C4124287}"/>
              </a:ext>
            </a:extLst>
          </p:cNvPr>
          <p:cNvSpPr txBox="1"/>
          <p:nvPr/>
        </p:nvSpPr>
        <p:spPr>
          <a:xfrm>
            <a:off x="6509829" y="2701001"/>
            <a:ext cx="233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Bull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1DB9E-A17C-CE85-4DA7-0CDDDD967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473" y="4997124"/>
            <a:ext cx="4746925" cy="1836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C31E42-CB2B-B10C-9D4F-4949DEF6CF9F}"/>
              </a:ext>
            </a:extLst>
          </p:cNvPr>
          <p:cNvSpPr txBox="1"/>
          <p:nvPr/>
        </p:nvSpPr>
        <p:spPr>
          <a:xfrm>
            <a:off x="6509829" y="4776264"/>
            <a:ext cx="233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Catamaran ExtraBold" panose="00000900000000000000" pitchFamily="2" charset="0"/>
                <a:cs typeface="Catamaran ExtraBold" panose="00000900000000000000" pitchFamily="2" charset="0"/>
              </a:rPr>
              <a:t>Bear</a:t>
            </a:r>
          </a:p>
        </p:txBody>
      </p:sp>
    </p:spTree>
    <p:extLst>
      <p:ext uri="{BB962C8B-B14F-4D97-AF65-F5344CB8AC3E}">
        <p14:creationId xmlns:p14="http://schemas.microsoft.com/office/powerpoint/2010/main" val="3700148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724&quot;/&gt;&lt;CPresentation id=&quot;1&quot;&gt;&lt;m_precDefaultNumber&gt;&lt;m_bNumberIsYear val=&quot;1&quot;/&gt;&lt;m_chMinusSymbol&gt;-&lt;/m_chMinusSymbol&gt;&lt;m_chDecimalSymbol17909&gt;.&lt;/m_chDecimalSymbol17909&gt;&lt;m_nGroupingDigits17909 val=&quot;2147483647&quot;/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2147483647&quot;/&gt;&lt;m_strSuffix17909&gt;%&lt;/m_strSuffix17909&gt;&lt;m_yearfmt&gt;&lt;begin val=&quot;0&quot;/&gt;&lt;end val=&quot;4&quot;/&gt;&lt;/m_yearfmt&gt;&lt;/m_precDefaultPercent&gt;&lt;m_precDefaultDate&gt;&lt;m_bNumberIsYear val=&quot;0&quot;/&gt;&lt;m_strFormatTime&gt;%d-%m-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9556</TotalTime>
  <Words>3096</Words>
  <Application>Microsoft Office PowerPoint</Application>
  <PresentationFormat>Widescreen</PresentationFormat>
  <Paragraphs>541</Paragraphs>
  <Slides>12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Aptos</vt:lpstr>
      <vt:lpstr>Aptos Display</vt:lpstr>
      <vt:lpstr>Arial</vt:lpstr>
      <vt:lpstr>Catamaran</vt:lpstr>
      <vt:lpstr>Catamaran Black</vt:lpstr>
      <vt:lpstr>Catamaran ExtraBold</vt:lpstr>
      <vt:lpstr>Catamaran ExtraLight</vt:lpstr>
      <vt:lpstr>Catamaran Medium</vt:lpstr>
      <vt:lpstr>Catamaran SemiBold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Yaseer Rahman</dc:creator>
  <cp:lastModifiedBy>Syed Yaseer Rahman</cp:lastModifiedBy>
  <cp:revision>445</cp:revision>
  <dcterms:created xsi:type="dcterms:W3CDTF">2025-06-26T16:02:57Z</dcterms:created>
  <dcterms:modified xsi:type="dcterms:W3CDTF">2025-09-12T02:43:32Z</dcterms:modified>
</cp:coreProperties>
</file>